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35" r:id="rId1"/>
  </p:sldMasterIdLst>
  <p:notesMasterIdLst>
    <p:notesMasterId r:id="rId14"/>
  </p:notesMasterIdLst>
  <p:sldIdLst>
    <p:sldId id="314" r:id="rId2"/>
    <p:sldId id="319" r:id="rId3"/>
    <p:sldId id="315" r:id="rId4"/>
    <p:sldId id="287" r:id="rId5"/>
    <p:sldId id="289" r:id="rId6"/>
    <p:sldId id="288" r:id="rId7"/>
    <p:sldId id="268" r:id="rId8"/>
    <p:sldId id="308" r:id="rId9"/>
    <p:sldId id="299" r:id="rId10"/>
    <p:sldId id="312" r:id="rId11"/>
    <p:sldId id="300" r:id="rId12"/>
    <p:sldId id="317" r:id="rId13"/>
  </p:sldIdLst>
  <p:sldSz cx="12192000" cy="6858000"/>
  <p:notesSz cx="6797675" cy="9926638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Proxima Nova" panose="020B0604020202020204" charset="0"/>
      <p:regular r:id="rId21"/>
      <p:bold r:id="rId22"/>
      <p:italic r:id="rId23"/>
      <p:boldItalic r:id="rId24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oundtripDataSignature="AMtx7mjb0yAptknGgTYFZtZFg2JbCL352Q==" r:id="rId50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im Jones" initials="" lastIdx="8" clrIdx="0"/>
  <p:cmAuthor id="1" name="Nelise Doornenbal" initials="" lastIdx="6" clrIdx="1"/>
  <p:cmAuthor id="2" name="Lora Botev" initials="" lastIdx="6" clrIdx="2"/>
  <p:cmAuthor id="3" name="Wietse Van Ransbeeck" initials="" lastIdx="7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E7F"/>
    <a:srgbClr val="7FBC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3"/>
    <p:restoredTop sz="94733"/>
  </p:normalViewPr>
  <p:slideViewPr>
    <p:cSldViewPr snapToGrid="0" snapToObjects="1">
      <p:cViewPr varScale="1">
        <p:scale>
          <a:sx n="86" d="100"/>
          <a:sy n="86" d="100"/>
        </p:scale>
        <p:origin x="43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50" Type="http://customschemas.google.com/relationships/presentationmetadata" Target="meta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7" name="Google Shape;1057;p1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021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1" name="Google Shape;1081;p1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6771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9" name="Google Shape;106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0132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0" name="Google Shape;1020;p1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5" name="Google Shape;1045;p1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6593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5" name="Google Shape;1045;p1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41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E94B3B-64FA-4832-BE89-46A5707C7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F4EEF9A-2678-4193-81F5-35F19E7942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027DEB-6E90-4F95-BF79-3675B5F6C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99F7F-5036-4C78-89C9-BF20B5B1471E}" type="datetimeFigureOut">
              <a:rPr lang="nl-NL" smtClean="0"/>
              <a:t>2-11-2020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0F19A9-06FB-4F06-A84F-C4F74091D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7A72A78-8E7F-45F6-A4A9-AB4F224CD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038821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D0985F-6FED-4124-9811-E1926D17D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2CAEFFF-0793-4D6E-90D3-023AA0366B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2AE6A9-901B-4FCE-AB3A-873498CE8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99F7F-5036-4C78-89C9-BF20B5B1471E}" type="datetimeFigureOut">
              <a:rPr lang="nl-NL" smtClean="0"/>
              <a:t>2-11-2020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30AC8F-2ACB-43D2-9B04-62B2EF257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E778397-9318-4D43-8212-89A584D28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433240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815E3A8-1073-48E3-8716-C9204610E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BD3E656-39C8-43E7-8D82-D3EB014C54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3FA7F7-F085-40D5-B3BA-BBAE972A5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99F7F-5036-4C78-89C9-BF20B5B1471E}" type="datetimeFigureOut">
              <a:rPr lang="nl-NL" smtClean="0"/>
              <a:t>2-11-2020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59D0B9-8059-456A-9CA8-881F8C2DD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D440D6-A67C-4858-B47A-2FA58C086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71852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bg>
      <p:bgPr>
        <a:solidFill>
          <a:schemeClr val="l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8"/>
          <p:cNvSpPr txBox="1">
            <a:spLocks noGrp="1"/>
          </p:cNvSpPr>
          <p:nvPr>
            <p:ph type="body" idx="1"/>
          </p:nvPr>
        </p:nvSpPr>
        <p:spPr>
          <a:xfrm>
            <a:off x="839788" y="660400"/>
            <a:ext cx="4481512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0" i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3F8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3F8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3F8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3F8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1991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412B9F-557F-4CCB-9393-DFF0C1F04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E20EBFE-A8B0-4E4B-A281-993E235F5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D6DABE-24AA-4A1E-8731-32848972C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99F7F-5036-4C78-89C9-BF20B5B1471E}" type="datetimeFigureOut">
              <a:rPr lang="nl-NL" smtClean="0"/>
              <a:t>2-11-2020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10B42BB-AFA7-482B-B2B4-57C1EE57D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04152A-BE46-4A99-98A4-1B9D4AC23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355990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745030-DBEA-45BB-ACC4-C7F58082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4317E2-D2CA-4F04-AA49-19ACAF81A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EF58EF-C58B-4852-B536-A6F18C549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99F7F-5036-4C78-89C9-BF20B5B1471E}" type="datetimeFigureOut">
              <a:rPr lang="nl-NL" smtClean="0"/>
              <a:t>2-11-2020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C8F4B2-C574-4A25-8966-301F60A6E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A8D53E1-BE2A-4239-A00C-2935753E8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554756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159762-D172-458B-A996-57C6B209A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712F1C-EE54-495A-B24F-E2D063DD3E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D3621E5-B268-4997-B6AE-DE738B3A23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7F0395E-23DC-48DF-894B-A4A6035B1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99F7F-5036-4C78-89C9-BF20B5B1471E}" type="datetimeFigureOut">
              <a:rPr lang="nl-NL" smtClean="0"/>
              <a:t>2-11-2020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53C3B78-BAB2-4C7C-9547-AB614B3E6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3865763-8045-4004-91C1-DF59CB898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286239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1AB4DF-0B9C-49F4-BD78-B5804D52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79916E5-689E-4501-9C37-D8005C94C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05F006F-9AA6-4C63-9E78-8E796CD60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F664704-B81A-46C3-9F35-356473B012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C47FA05-6BC7-449E-A8CA-B6EB5AFAB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123F323-8CE0-4C4C-9665-2EFD7B41F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99F7F-5036-4C78-89C9-BF20B5B1471E}" type="datetimeFigureOut">
              <a:rPr lang="nl-NL" smtClean="0"/>
              <a:t>2-11-2020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FA46B77-865F-4EFA-8D4A-63AB32FE0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4EBC34F-2AD6-4E07-B511-952CAC75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00464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01422D-0D18-45DD-86EC-C59A3771A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3AA3F75-1440-4179-AAEA-3F05E8038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99F7F-5036-4C78-89C9-BF20B5B1471E}" type="datetimeFigureOut">
              <a:rPr lang="nl-NL" smtClean="0"/>
              <a:t>2-11-2020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2CD4BD5-5081-497F-80E8-2B0EEB203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F3CBD81-83B2-4420-BE62-8947483D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385597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3138792-75FE-45ED-95F4-B3582DAA1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99F7F-5036-4C78-89C9-BF20B5B1471E}" type="datetimeFigureOut">
              <a:rPr lang="nl-NL" smtClean="0"/>
              <a:t>2-11-2020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85ABBD4-7D54-4AC2-AE5F-181D08EEF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374656A-EE8D-4252-999A-ABBAAB4D5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222667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4F0268-AC6C-4522-8B1A-A4D9BE2DF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017976-C31D-4D99-B703-63326606B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36408EE-B87E-4A03-956A-C82CF7345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AFE1A80-860E-4122-B6ED-458E34235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99F7F-5036-4C78-89C9-BF20B5B1471E}" type="datetimeFigureOut">
              <a:rPr lang="nl-NL" smtClean="0"/>
              <a:t>2-11-2020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8787572-8B79-459A-8BA3-2AD8296C7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CEF8470-658E-4FB8-A1C3-C03085208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999536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166DCC-151E-462E-AC19-9C74C1683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592015E-FFCC-4670-B121-48F5C9EB5C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BBC2E90-367E-4D7D-B175-5573DD681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36259E9-BDE4-48F8-82FF-158306348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99F7F-5036-4C78-89C9-BF20B5B1471E}" type="datetimeFigureOut">
              <a:rPr lang="nl-NL" smtClean="0"/>
              <a:t>2-11-2020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0C5E974-84A8-4F47-A099-9FEB1B100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E0B8527-8849-4712-A7C0-DB74957B6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768983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60BFD6B-2480-41E4-8EBF-38D9BD283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859EBEA-6CF5-4951-A27A-02EDA9D8E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B00DADA-DD6D-4F58-9DEE-C47E7CB407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99F7F-5036-4C78-89C9-BF20B5B1471E}" type="datetimeFigureOut">
              <a:rPr lang="nl-NL" smtClean="0"/>
              <a:t>2-11-2020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C51813-78A4-4F67-BAAD-19B9A8FEBA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A1766DA-D73F-43D0-8D14-EBA302F83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13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13AA3F-FCDF-428D-BC8C-CB9EBA6C58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dirty="0" err="1">
                <a:solidFill>
                  <a:schemeClr val="bg1"/>
                </a:solidFill>
              </a:rPr>
              <a:t>Participatie</a:t>
            </a:r>
            <a:r>
              <a:rPr lang="en-US" sz="4400" dirty="0">
                <a:solidFill>
                  <a:schemeClr val="bg1"/>
                </a:solidFill>
              </a:rPr>
              <a:t>: het </a:t>
            </a:r>
            <a:r>
              <a:rPr lang="en-US" sz="4400" dirty="0" err="1">
                <a:solidFill>
                  <a:schemeClr val="bg1"/>
                </a:solidFill>
              </a:rPr>
              <a:t>proces</a:t>
            </a:r>
            <a:r>
              <a:rPr lang="en-US" sz="4400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3AD0158E-9553-4CF2-98C3-CB8D00E35D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" r="1628" b="-2"/>
          <a:stretch/>
        </p:blipFill>
        <p:spPr bwMode="auto">
          <a:xfrm>
            <a:off x="199981" y="2999406"/>
            <a:ext cx="4252012" cy="249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7B22556E-CE7E-4BA0-96A9-4C0778C39D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8255" y="2148839"/>
            <a:ext cx="7042068" cy="45726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200" dirty="0" err="1"/>
              <a:t>Collegeprogramma</a:t>
            </a:r>
            <a:endParaRPr lang="en-US" sz="22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200" dirty="0" err="1"/>
              <a:t>Processchets</a:t>
            </a:r>
            <a:r>
              <a:rPr lang="en-US" sz="2200" dirty="0"/>
              <a:t> </a:t>
            </a:r>
            <a:r>
              <a:rPr lang="en-US" sz="2200" dirty="0" err="1"/>
              <a:t>raad</a:t>
            </a:r>
            <a:r>
              <a:rPr lang="en-US" sz="2200" dirty="0"/>
              <a:t>, </a:t>
            </a:r>
            <a:r>
              <a:rPr lang="en-US" sz="2200" dirty="0" err="1"/>
              <a:t>werkgroep</a:t>
            </a:r>
            <a:r>
              <a:rPr lang="en-US" sz="2200" dirty="0"/>
              <a:t> </a:t>
            </a:r>
            <a:r>
              <a:rPr lang="en-US" sz="2200" dirty="0" err="1"/>
              <a:t>bestuurlijke</a:t>
            </a:r>
            <a:r>
              <a:rPr lang="en-US" sz="2200" dirty="0"/>
              <a:t> </a:t>
            </a:r>
            <a:r>
              <a:rPr lang="en-US" sz="2200" dirty="0" err="1"/>
              <a:t>vernieuwing</a:t>
            </a:r>
            <a:endParaRPr lang="en-US" sz="22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200" dirty="0" err="1"/>
              <a:t>Spelregels</a:t>
            </a:r>
            <a:endParaRPr lang="en-US" sz="22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200" dirty="0"/>
              <a:t>Pilots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200" dirty="0"/>
              <a:t>Right to Challenge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200" dirty="0" err="1"/>
              <a:t>Digitaal</a:t>
            </a:r>
            <a:r>
              <a:rPr lang="en-US" sz="2200" dirty="0"/>
              <a:t> </a:t>
            </a:r>
            <a:r>
              <a:rPr lang="en-US" sz="2200" dirty="0" err="1"/>
              <a:t>burgerpanel</a:t>
            </a:r>
            <a:endParaRPr lang="en-US" sz="22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E6C381E-F916-4CAA-981B-715B05339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55359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51C1B67-8BF3-4EC5-9C4C-4E0B2B985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10718"/>
            <a:ext cx="4481512" cy="829930"/>
          </a:xfrm>
        </p:spPr>
        <p:txBody>
          <a:bodyPr/>
          <a:lstStyle/>
          <a:p>
            <a:r>
              <a:rPr lang="nl-NL" b="1" dirty="0">
                <a:solidFill>
                  <a:srgbClr val="7FBCC9"/>
                </a:solidFill>
                <a:latin typeface="Larsseit"/>
              </a:rPr>
              <a:t> Initiatieven </a:t>
            </a:r>
          </a:p>
        </p:txBody>
      </p:sp>
      <p:pic>
        <p:nvPicPr>
          <p:cNvPr id="3" name="Picture 2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B115C7D-5A57-4D2F-932B-3B3F18FC3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52" b="2561"/>
          <a:stretch/>
        </p:blipFill>
        <p:spPr>
          <a:xfrm>
            <a:off x="1516467" y="1294000"/>
            <a:ext cx="2956956" cy="5322629"/>
          </a:xfrm>
          <a:prstGeom prst="rect">
            <a:avLst/>
          </a:prstGeom>
        </p:spPr>
      </p:pic>
      <p:pic>
        <p:nvPicPr>
          <p:cNvPr id="4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95BCFEA4-EC47-4649-A46E-B940E9798C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70" b="8374"/>
          <a:stretch/>
        </p:blipFill>
        <p:spPr>
          <a:xfrm>
            <a:off x="4906246" y="1294000"/>
            <a:ext cx="2956955" cy="5452873"/>
          </a:xfrm>
          <a:prstGeom prst="rect">
            <a:avLst/>
          </a:prstGeom>
        </p:spPr>
      </p:pic>
      <p:pic>
        <p:nvPicPr>
          <p:cNvPr id="5" name="Picture 2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4CDFF42-AEF1-417A-BB81-8675E9613C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48" b="7282"/>
          <a:stretch/>
        </p:blipFill>
        <p:spPr>
          <a:xfrm>
            <a:off x="8296025" y="1294000"/>
            <a:ext cx="3110636" cy="549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40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14"/>
          <p:cNvSpPr txBox="1">
            <a:spLocks noGrp="1"/>
          </p:cNvSpPr>
          <p:nvPr>
            <p:ph type="body" idx="1"/>
          </p:nvPr>
        </p:nvSpPr>
        <p:spPr>
          <a:xfrm>
            <a:off x="839948" y="349956"/>
            <a:ext cx="9195873" cy="701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F80"/>
              </a:buClr>
              <a:buSzPts val="4400"/>
              <a:buNone/>
            </a:pPr>
            <a:r>
              <a:rPr lang="fr-FR" b="1" dirty="0" err="1">
                <a:solidFill>
                  <a:srgbClr val="7FBCC9"/>
                </a:solidFill>
                <a:latin typeface="Larsseit" pitchFamily="2" charset="77"/>
                <a:ea typeface="Arial"/>
                <a:cs typeface="Arial"/>
                <a:sym typeface="Arial"/>
              </a:rPr>
              <a:t>Demoplatform</a:t>
            </a:r>
            <a:r>
              <a:rPr lang="fr-FR" b="1" dirty="0">
                <a:solidFill>
                  <a:srgbClr val="073F80"/>
                </a:solidFill>
                <a:latin typeface="Larsseit" pitchFamily="2" charset="77"/>
                <a:ea typeface="Arial"/>
                <a:cs typeface="Arial"/>
                <a:sym typeface="Arial"/>
              </a:rPr>
              <a:t> </a:t>
            </a:r>
            <a:r>
              <a:rPr lang="fr-FR" b="1" dirty="0">
                <a:solidFill>
                  <a:srgbClr val="063E7F"/>
                </a:solidFill>
                <a:latin typeface="Larsseit" pitchFamily="2" charset="77"/>
                <a:ea typeface="Arial"/>
                <a:cs typeface="Arial"/>
                <a:sym typeface="Arial"/>
              </a:rPr>
              <a:t>Goes, </a:t>
            </a:r>
            <a:r>
              <a:rPr lang="fr-FR" b="1" dirty="0" err="1">
                <a:solidFill>
                  <a:srgbClr val="063E7F"/>
                </a:solidFill>
                <a:latin typeface="Larsseit" pitchFamily="2" charset="77"/>
                <a:ea typeface="Arial"/>
                <a:cs typeface="Arial"/>
                <a:sym typeface="Arial"/>
              </a:rPr>
              <a:t>achterkant</a:t>
            </a:r>
            <a:endParaRPr b="1" dirty="0">
              <a:solidFill>
                <a:srgbClr val="063E7F"/>
              </a:solidFill>
              <a:latin typeface="Larsseit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E49115-AF07-BE46-AF6A-DE077934DD57}"/>
              </a:ext>
            </a:extLst>
          </p:cNvPr>
          <p:cNvSpPr/>
          <p:nvPr/>
        </p:nvSpPr>
        <p:spPr>
          <a:xfrm>
            <a:off x="11245932" y="1840674"/>
            <a:ext cx="801684" cy="239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99E5D0-A077-C749-BB2F-6A2CE60A9716}"/>
              </a:ext>
            </a:extLst>
          </p:cNvPr>
          <p:cNvSpPr/>
          <p:nvPr/>
        </p:nvSpPr>
        <p:spPr>
          <a:xfrm>
            <a:off x="9417132" y="1638794"/>
            <a:ext cx="527896" cy="257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995B3F-6CBD-B548-B16C-7189483CA58B}"/>
              </a:ext>
            </a:extLst>
          </p:cNvPr>
          <p:cNvSpPr/>
          <p:nvPr/>
        </p:nvSpPr>
        <p:spPr>
          <a:xfrm>
            <a:off x="9400443" y="4150880"/>
            <a:ext cx="527896" cy="257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c</a:t>
            </a:r>
          </a:p>
        </p:txBody>
      </p:sp>
      <p:pic>
        <p:nvPicPr>
          <p:cNvPr id="7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E84276-CE43-4EBE-92E3-30912836C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74" y="995453"/>
            <a:ext cx="10779370" cy="631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09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13AA3F-FCDF-428D-BC8C-CB9EBA6C58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dirty="0" err="1">
                <a:solidFill>
                  <a:schemeClr val="bg1"/>
                </a:solidFill>
              </a:rPr>
              <a:t>Adviesraden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3AD0158E-9553-4CF2-98C3-CB8D00E35D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" r="1628" b="-2"/>
          <a:stretch/>
        </p:blipFill>
        <p:spPr bwMode="auto">
          <a:xfrm>
            <a:off x="838200" y="3187351"/>
            <a:ext cx="4252012" cy="249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7B22556E-CE7E-4BA0-96A9-4C0778C39D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2148839"/>
            <a:ext cx="5684323" cy="45726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4000" dirty="0" err="1"/>
              <a:t>Rol</a:t>
            </a:r>
            <a:r>
              <a:rPr lang="en-US" sz="4000" dirty="0"/>
              <a:t> / </a:t>
            </a:r>
            <a:r>
              <a:rPr lang="en-US" sz="4000" dirty="0" err="1"/>
              <a:t>verwachtingen</a:t>
            </a:r>
            <a:endParaRPr lang="en-US" sz="4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4000" dirty="0" err="1"/>
              <a:t>Meerwaarde</a:t>
            </a:r>
            <a:r>
              <a:rPr lang="en-US" sz="4000" dirty="0"/>
              <a:t> 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4000" dirty="0" err="1"/>
              <a:t>Positie</a:t>
            </a:r>
            <a:endParaRPr lang="en-US" sz="4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4000" dirty="0" err="1"/>
              <a:t>Vorm</a:t>
            </a:r>
            <a:r>
              <a:rPr lang="en-US" sz="4000" dirty="0"/>
              <a:t>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E6C381E-F916-4CAA-981B-715B05339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046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13AA3F-FCDF-428D-BC8C-CB9EBA6C58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dirty="0" err="1">
                <a:solidFill>
                  <a:schemeClr val="bg1"/>
                </a:solidFill>
              </a:rPr>
              <a:t>Huidige</a:t>
            </a:r>
            <a:r>
              <a:rPr lang="en-US" sz="4400" dirty="0">
                <a:solidFill>
                  <a:schemeClr val="bg1"/>
                </a:solidFill>
              </a:rPr>
              <a:t> stand van </a:t>
            </a:r>
            <a:r>
              <a:rPr lang="en-US" sz="4400" dirty="0" err="1">
                <a:solidFill>
                  <a:schemeClr val="bg1"/>
                </a:solidFill>
              </a:rPr>
              <a:t>zaken</a:t>
            </a:r>
            <a:r>
              <a:rPr lang="en-US" sz="4400" dirty="0">
                <a:solidFill>
                  <a:schemeClr val="bg1"/>
                </a:solidFill>
              </a:rPr>
              <a:t>: </a:t>
            </a:r>
            <a:r>
              <a:rPr lang="en-US" sz="4400" dirty="0" err="1">
                <a:solidFill>
                  <a:schemeClr val="bg1"/>
                </a:solidFill>
              </a:rPr>
              <a:t>besluitvorming</a:t>
            </a:r>
            <a:r>
              <a:rPr lang="en-US" sz="4400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3AD0158E-9553-4CF2-98C3-CB8D00E35D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" r="1628" b="-2"/>
          <a:stretch/>
        </p:blipFill>
        <p:spPr bwMode="auto">
          <a:xfrm>
            <a:off x="411677" y="3004789"/>
            <a:ext cx="4252012" cy="249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7B22556E-CE7E-4BA0-96A9-4C0778C39D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0311" y="2148839"/>
            <a:ext cx="6610012" cy="45726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nl-NL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Raadsbesluit burgerpanel pilot van 1 jaar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nl-NL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Rol adviesraden in pilot</a:t>
            </a: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nl-NL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 1 jaar uitspraak over hoe nu verder met de adviesraden</a:t>
            </a:r>
            <a:endParaRPr lang="nl-NL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E6C381E-F916-4CAA-981B-715B05339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87352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640C031-9A7C-45D3-8679-5CEA27565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Waarom burgerpanel?</a:t>
            </a: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28BE004F-ED10-401B-9505-D13C59E0B1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" r="1628" b="-2"/>
          <a:stretch/>
        </p:blipFill>
        <p:spPr bwMode="auto">
          <a:xfrm>
            <a:off x="548639" y="2888749"/>
            <a:ext cx="4225242" cy="24798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E56672FD-A627-4157-A998-61BD8C1A7CEF}"/>
              </a:ext>
            </a:extLst>
          </p:cNvPr>
          <p:cNvSpPr txBox="1"/>
          <p:nvPr/>
        </p:nvSpPr>
        <p:spPr>
          <a:xfrm>
            <a:off x="5605153" y="2280062"/>
            <a:ext cx="5745599" cy="4577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1 </a:t>
            </a:r>
            <a:r>
              <a:rPr lang="en-US" sz="2400" dirty="0" err="1"/>
              <a:t>digitaal</a:t>
            </a:r>
            <a:r>
              <a:rPr lang="en-US" sz="2400" dirty="0"/>
              <a:t> </a:t>
            </a:r>
            <a:r>
              <a:rPr lang="en-US" sz="2400" dirty="0" err="1"/>
              <a:t>systeem</a:t>
            </a:r>
            <a:r>
              <a:rPr lang="en-US" sz="2400" dirty="0"/>
              <a:t> (e-</a:t>
            </a:r>
            <a:r>
              <a:rPr lang="en-US" sz="2400" dirty="0" err="1"/>
              <a:t>democratie</a:t>
            </a:r>
            <a:r>
              <a:rPr lang="en-US" sz="2400" dirty="0"/>
              <a:t> platform)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Beheer</a:t>
            </a:r>
            <a:r>
              <a:rPr lang="en-US" sz="2400" dirty="0"/>
              <a:t> </a:t>
            </a:r>
            <a:r>
              <a:rPr lang="en-US" sz="2400" dirty="0" err="1"/>
              <a:t>alle</a:t>
            </a:r>
            <a:r>
              <a:rPr lang="en-US" sz="2400" dirty="0"/>
              <a:t> </a:t>
            </a:r>
            <a:r>
              <a:rPr lang="en-US" sz="2400" dirty="0" err="1"/>
              <a:t>participatieprojecten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Standaard</a:t>
            </a:r>
            <a:r>
              <a:rPr lang="en-US" sz="2400" dirty="0"/>
              <a:t> </a:t>
            </a:r>
            <a:r>
              <a:rPr lang="en-US" sz="2400" dirty="0" err="1"/>
              <a:t>werkwijze</a:t>
            </a:r>
            <a:r>
              <a:rPr lang="en-US" sz="2400" dirty="0"/>
              <a:t>, </a:t>
            </a:r>
            <a:r>
              <a:rPr lang="en-US" sz="2400" dirty="0" err="1"/>
              <a:t>geen</a:t>
            </a:r>
            <a:r>
              <a:rPr lang="en-US" sz="2400" dirty="0"/>
              <a:t> </a:t>
            </a:r>
            <a:r>
              <a:rPr lang="en-US" sz="2400" dirty="0" err="1"/>
              <a:t>willekeur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Bredere</a:t>
            </a:r>
            <a:r>
              <a:rPr lang="en-US" sz="2400" dirty="0"/>
              <a:t> </a:t>
            </a:r>
            <a:r>
              <a:rPr lang="en-US" sz="2400" dirty="0" err="1"/>
              <a:t>doelgroep</a:t>
            </a:r>
            <a:r>
              <a:rPr lang="en-US" sz="2400" dirty="0"/>
              <a:t>, </a:t>
            </a:r>
            <a:r>
              <a:rPr lang="en-US" sz="2400" dirty="0" err="1"/>
              <a:t>breder</a:t>
            </a:r>
            <a:r>
              <a:rPr lang="en-US" sz="2400" dirty="0"/>
              <a:t> </a:t>
            </a:r>
            <a:r>
              <a:rPr lang="en-US" sz="2400" dirty="0" err="1"/>
              <a:t>bereik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Analyse</a:t>
            </a:r>
            <a:r>
              <a:rPr lang="en-US" sz="2400" dirty="0"/>
              <a:t> en </a:t>
            </a:r>
            <a:r>
              <a:rPr lang="en-US" sz="2400" dirty="0" err="1"/>
              <a:t>terugkoppeling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Representativiteit</a:t>
            </a:r>
            <a:r>
              <a:rPr lang="en-US" sz="2400" dirty="0"/>
              <a:t> </a:t>
            </a:r>
            <a:r>
              <a:rPr lang="en-US" sz="2400" dirty="0" err="1"/>
              <a:t>beter</a:t>
            </a:r>
            <a:r>
              <a:rPr lang="en-US" sz="2400" dirty="0"/>
              <a:t> te </a:t>
            </a:r>
            <a:r>
              <a:rPr lang="en-US" sz="2400" dirty="0" err="1"/>
              <a:t>toetsen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Voortraject</a:t>
            </a:r>
            <a:r>
              <a:rPr lang="en-US" sz="2400" dirty="0"/>
              <a:t> – </a:t>
            </a:r>
            <a:r>
              <a:rPr lang="en-US" sz="2400" dirty="0" err="1"/>
              <a:t>voorstel</a:t>
            </a:r>
            <a:r>
              <a:rPr lang="en-US" sz="2400" dirty="0"/>
              <a:t> </a:t>
            </a:r>
            <a:r>
              <a:rPr lang="en-US" sz="2400" dirty="0" err="1"/>
              <a:t>Citizenlab</a:t>
            </a:r>
            <a:endParaRPr lang="en-US" sz="24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F8C8897-DBB7-4191-8ACC-9A9986365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0000000-1234-1234-1234-123412341234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72467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15"/>
          <p:cNvSpPr txBox="1">
            <a:spLocks noGrp="1"/>
          </p:cNvSpPr>
          <p:nvPr>
            <p:ph type="body" idx="1"/>
          </p:nvPr>
        </p:nvSpPr>
        <p:spPr>
          <a:xfrm>
            <a:off x="927678" y="1829171"/>
            <a:ext cx="5241271" cy="676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C4F25"/>
              </a:buClr>
              <a:buSzPts val="4219"/>
              <a:buNone/>
            </a:pPr>
            <a:r>
              <a:rPr lang="fr-FR" sz="4219" b="1" dirty="0" err="1">
                <a:solidFill>
                  <a:srgbClr val="7FBCC9"/>
                </a:solidFill>
                <a:latin typeface="Larsseit" pitchFamily="2" charset="77"/>
                <a:ea typeface="Arial"/>
                <a:cs typeface="Arial"/>
                <a:sym typeface="Arial"/>
              </a:rPr>
              <a:t>Betrek</a:t>
            </a:r>
            <a:r>
              <a:rPr lang="fr-FR" sz="4219" dirty="0">
                <a:solidFill>
                  <a:srgbClr val="0A3C59"/>
                </a:solidFill>
                <a:latin typeface="Larsseit" pitchFamily="2" charset="77"/>
                <a:ea typeface="Arial"/>
                <a:cs typeface="Arial"/>
                <a:sym typeface="Arial"/>
              </a:rPr>
              <a:t> </a:t>
            </a:r>
            <a:r>
              <a:rPr lang="fr-FR" sz="4220" b="1" dirty="0" err="1">
                <a:solidFill>
                  <a:srgbClr val="073F80"/>
                </a:solidFill>
                <a:latin typeface="Larsseit" pitchFamily="2" charset="77"/>
                <a:ea typeface="Arial"/>
                <a:cs typeface="Arial"/>
                <a:sym typeface="Arial"/>
              </a:rPr>
              <a:t>inwoners</a:t>
            </a:r>
            <a:r>
              <a:rPr lang="fr-FR" sz="4220" b="1" dirty="0">
                <a:solidFill>
                  <a:srgbClr val="073F80"/>
                </a:solidFill>
                <a:latin typeface="Larsseit" pitchFamily="2" charset="77"/>
                <a:ea typeface="Arial"/>
                <a:cs typeface="Arial"/>
                <a:sym typeface="Arial"/>
              </a:rPr>
              <a:t> </a:t>
            </a:r>
            <a:endParaRPr sz="4220" b="1" dirty="0">
              <a:solidFill>
                <a:srgbClr val="073F80"/>
              </a:solidFill>
              <a:latin typeface="Larsseit" pitchFamily="2" charset="77"/>
              <a:ea typeface="Arial"/>
              <a:cs typeface="Arial"/>
              <a:sym typeface="Arial"/>
            </a:endParaRPr>
          </a:p>
        </p:txBody>
      </p:sp>
      <p:pic>
        <p:nvPicPr>
          <p:cNvPr id="1060" name="Google Shape;106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7678" y="885234"/>
            <a:ext cx="883985" cy="785765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15"/>
          <p:cNvSpPr/>
          <p:nvPr/>
        </p:nvSpPr>
        <p:spPr>
          <a:xfrm>
            <a:off x="528271" y="2650922"/>
            <a:ext cx="5354686" cy="281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87" b="1" i="0" u="none" strike="noStrike" cap="none" dirty="0" err="1">
                <a:solidFill>
                  <a:srgbClr val="073F80"/>
                </a:solidFill>
                <a:latin typeface="Larsseit" pitchFamily="2" charset="77"/>
                <a:sym typeface="Arial"/>
              </a:rPr>
              <a:t>Inclusief</a:t>
            </a:r>
            <a:r>
              <a:rPr lang="fr-FR" sz="1687" b="1" i="0" u="none" strike="noStrike" cap="none" dirty="0">
                <a:solidFill>
                  <a:srgbClr val="073F80"/>
                </a:solidFill>
                <a:latin typeface="Larsseit" pitchFamily="2" charset="77"/>
                <a:sym typeface="Arial"/>
              </a:rPr>
              <a:t>:        </a:t>
            </a:r>
            <a:r>
              <a:rPr lang="fr-FR" sz="1687" dirty="0" err="1">
                <a:solidFill>
                  <a:srgbClr val="073F80"/>
                </a:solidFill>
                <a:latin typeface="Larsseit" pitchFamily="2" charset="77"/>
              </a:rPr>
              <a:t>kwalitatieve</a:t>
            </a:r>
            <a:r>
              <a:rPr lang="fr-FR" sz="1687" dirty="0">
                <a:solidFill>
                  <a:srgbClr val="073F80"/>
                </a:solidFill>
                <a:latin typeface="Larsseit" pitchFamily="2" charset="77"/>
              </a:rPr>
              <a:t> </a:t>
            </a:r>
            <a:r>
              <a:rPr lang="fr-FR" sz="1687" i="0" u="none" strike="noStrike" cap="none" dirty="0" err="1">
                <a:solidFill>
                  <a:srgbClr val="073F80"/>
                </a:solidFill>
                <a:latin typeface="Larsseit" pitchFamily="2" charset="77"/>
                <a:sym typeface="Arial"/>
              </a:rPr>
              <a:t>representatie</a:t>
            </a:r>
            <a:r>
              <a:rPr lang="fr-FR" sz="1687" i="0" u="none" strike="noStrike" cap="none" dirty="0">
                <a:solidFill>
                  <a:srgbClr val="073F80"/>
                </a:solidFill>
                <a:latin typeface="Larsseit" pitchFamily="2" charset="77"/>
                <a:sym typeface="Arial"/>
              </a:rPr>
              <a:t>, </a:t>
            </a:r>
            <a:r>
              <a:rPr lang="fr-FR" sz="1687" i="0" u="none" strike="noStrike" cap="none" dirty="0" err="1">
                <a:solidFill>
                  <a:srgbClr val="073F80"/>
                </a:solidFill>
                <a:latin typeface="Larsseit" pitchFamily="2" charset="77"/>
                <a:sym typeface="Arial"/>
              </a:rPr>
              <a:t>toegankelijk</a:t>
            </a:r>
            <a:endParaRPr lang="fr-FR" sz="1687" b="1" i="0" u="none" strike="noStrike" cap="none" dirty="0">
              <a:solidFill>
                <a:srgbClr val="073F80"/>
              </a:solidFill>
              <a:latin typeface="Larsseit" pitchFamily="2" charset="7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87" b="1" i="0" u="none" strike="noStrike" cap="none" dirty="0" err="1">
                <a:solidFill>
                  <a:srgbClr val="073F80"/>
                </a:solidFill>
                <a:latin typeface="Larsseit" pitchFamily="2" charset="77"/>
                <a:sym typeface="Arial"/>
              </a:rPr>
              <a:t>Transparant</a:t>
            </a:r>
            <a:r>
              <a:rPr lang="fr-FR" sz="1687" b="1" i="0" u="none" strike="noStrike" cap="none" dirty="0">
                <a:solidFill>
                  <a:srgbClr val="073F80"/>
                </a:solidFill>
                <a:latin typeface="Larsseit" pitchFamily="2" charset="77"/>
                <a:sym typeface="Arial"/>
              </a:rPr>
              <a:t>:  </a:t>
            </a:r>
            <a:r>
              <a:rPr lang="fr-FR" sz="1687" i="0" u="none" strike="noStrike" cap="none" dirty="0" err="1">
                <a:solidFill>
                  <a:srgbClr val="073F80"/>
                </a:solidFill>
                <a:latin typeface="Larsseit" pitchFamily="2" charset="77"/>
                <a:sym typeface="Arial"/>
              </a:rPr>
              <a:t>proces</a:t>
            </a:r>
            <a:r>
              <a:rPr lang="fr-FR" sz="1687" i="0" u="none" strike="noStrike" cap="none" dirty="0">
                <a:solidFill>
                  <a:srgbClr val="073F80"/>
                </a:solidFill>
                <a:latin typeface="Larsseit" pitchFamily="2" charset="77"/>
                <a:sym typeface="Arial"/>
              </a:rPr>
              <a:t> </a:t>
            </a:r>
            <a:r>
              <a:rPr lang="fr-FR" sz="1687" i="0" u="none" strike="noStrike" cap="none" dirty="0" err="1">
                <a:solidFill>
                  <a:srgbClr val="073F80"/>
                </a:solidFill>
                <a:latin typeface="Larsseit" pitchFamily="2" charset="77"/>
                <a:sym typeface="Arial"/>
              </a:rPr>
              <a:t>tijdlijn</a:t>
            </a:r>
            <a:endParaRPr lang="fr-FR" sz="1687" i="0" u="none" strike="noStrike" cap="none" dirty="0">
              <a:solidFill>
                <a:srgbClr val="073F80"/>
              </a:solidFill>
              <a:latin typeface="Larsseit" pitchFamily="2" charset="7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87" b="1" dirty="0" err="1">
                <a:solidFill>
                  <a:srgbClr val="073F80"/>
                </a:solidFill>
                <a:latin typeface="Larsseit" pitchFamily="2" charset="77"/>
              </a:rPr>
              <a:t>Efficiënt</a:t>
            </a:r>
            <a:r>
              <a:rPr lang="fr-FR" sz="1687" b="1" dirty="0">
                <a:solidFill>
                  <a:srgbClr val="073F80"/>
                </a:solidFill>
                <a:latin typeface="Larsseit" pitchFamily="2" charset="77"/>
              </a:rPr>
              <a:t>:        </a:t>
            </a:r>
            <a:r>
              <a:rPr lang="fr-FR" sz="1687" dirty="0">
                <a:solidFill>
                  <a:srgbClr val="073F80"/>
                </a:solidFill>
                <a:latin typeface="Larsseit" pitchFamily="2" charset="77"/>
              </a:rPr>
              <a:t>1 </a:t>
            </a:r>
            <a:r>
              <a:rPr lang="fr-FR" sz="1687" dirty="0" err="1">
                <a:solidFill>
                  <a:srgbClr val="073F80"/>
                </a:solidFill>
                <a:latin typeface="Larsseit" pitchFamily="2" charset="77"/>
              </a:rPr>
              <a:t>systeem</a:t>
            </a:r>
            <a:r>
              <a:rPr lang="fr-FR" sz="1687" dirty="0">
                <a:solidFill>
                  <a:srgbClr val="073F80"/>
                </a:solidFill>
                <a:latin typeface="Larsseit" pitchFamily="2" charset="77"/>
              </a:rPr>
              <a:t>, </a:t>
            </a:r>
            <a:r>
              <a:rPr lang="fr-FR" sz="1687" dirty="0" err="1">
                <a:solidFill>
                  <a:srgbClr val="073F80"/>
                </a:solidFill>
                <a:latin typeface="Larsseit" pitchFamily="2" charset="77"/>
              </a:rPr>
              <a:t>projecten</a:t>
            </a:r>
            <a:r>
              <a:rPr lang="fr-FR" sz="1687" dirty="0">
                <a:solidFill>
                  <a:srgbClr val="073F80"/>
                </a:solidFill>
                <a:latin typeface="Larsseit" pitchFamily="2" charset="77"/>
              </a:rPr>
              <a:t> </a:t>
            </a:r>
            <a:r>
              <a:rPr lang="fr-FR" sz="1687" dirty="0" err="1">
                <a:solidFill>
                  <a:srgbClr val="073F80"/>
                </a:solidFill>
                <a:latin typeface="Larsseit" pitchFamily="2" charset="77"/>
              </a:rPr>
              <a:t>volgen</a:t>
            </a:r>
            <a:endParaRPr lang="fr-FR" sz="1687" b="1" dirty="0">
              <a:solidFill>
                <a:srgbClr val="073F80"/>
              </a:solidFill>
              <a:latin typeface="Larsseit" pitchFamily="2" charset="77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87" b="1" i="0" u="none" strike="noStrike" cap="none" dirty="0" err="1">
                <a:solidFill>
                  <a:srgbClr val="073F80"/>
                </a:solidFill>
                <a:latin typeface="Larsseit" pitchFamily="2" charset="77"/>
                <a:sym typeface="Arial"/>
              </a:rPr>
              <a:t>Zeggenschap</a:t>
            </a:r>
            <a:r>
              <a:rPr lang="fr-FR" sz="1687" b="1" i="0" u="none" strike="noStrike" cap="none" dirty="0">
                <a:solidFill>
                  <a:srgbClr val="073F80"/>
                </a:solidFill>
                <a:latin typeface="Larsseit" pitchFamily="2" charset="77"/>
                <a:sym typeface="Arial"/>
              </a:rPr>
              <a:t>: </a:t>
            </a:r>
            <a:r>
              <a:rPr lang="fr-FR" sz="1687" i="0" u="none" strike="noStrike" cap="none" dirty="0">
                <a:solidFill>
                  <a:srgbClr val="073F80"/>
                </a:solidFill>
                <a:latin typeface="Larsseit" pitchFamily="2" charset="77"/>
                <a:sym typeface="Arial"/>
              </a:rPr>
              <a:t>stem </a:t>
            </a:r>
            <a:r>
              <a:rPr lang="fr-FR" sz="1687" i="0" u="none" strike="noStrike" cap="none" dirty="0" err="1">
                <a:solidFill>
                  <a:srgbClr val="073F80"/>
                </a:solidFill>
                <a:latin typeface="Larsseit" pitchFamily="2" charset="77"/>
                <a:sym typeface="Arial"/>
              </a:rPr>
              <a:t>laten</a:t>
            </a:r>
            <a:r>
              <a:rPr lang="fr-FR" sz="1687" i="0" u="none" strike="noStrike" cap="none" dirty="0">
                <a:solidFill>
                  <a:srgbClr val="073F80"/>
                </a:solidFill>
                <a:latin typeface="Larsseit" pitchFamily="2" charset="77"/>
                <a:sym typeface="Arial"/>
              </a:rPr>
              <a:t> </a:t>
            </a:r>
            <a:r>
              <a:rPr lang="fr-FR" sz="1687" i="0" u="none" strike="noStrike" cap="none" dirty="0" err="1">
                <a:solidFill>
                  <a:srgbClr val="073F80"/>
                </a:solidFill>
                <a:latin typeface="Larsseit" pitchFamily="2" charset="77"/>
                <a:sym typeface="Arial"/>
              </a:rPr>
              <a:t>horen</a:t>
            </a:r>
            <a:endParaRPr lang="fr-FR" sz="1687" b="1" i="0" u="none" strike="noStrike" cap="none" dirty="0">
              <a:solidFill>
                <a:srgbClr val="073F80"/>
              </a:solidFill>
              <a:latin typeface="Larsseit" pitchFamily="2" charset="7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87" b="1" dirty="0" err="1">
                <a:solidFill>
                  <a:srgbClr val="073F80"/>
                </a:solidFill>
                <a:latin typeface="Larsseit" pitchFamily="2" charset="77"/>
              </a:rPr>
              <a:t>Democratische</a:t>
            </a:r>
            <a:r>
              <a:rPr lang="fr-FR" sz="1687" b="1" dirty="0">
                <a:solidFill>
                  <a:srgbClr val="073F80"/>
                </a:solidFill>
                <a:latin typeface="Larsseit" pitchFamily="2" charset="77"/>
              </a:rPr>
              <a:t> </a:t>
            </a:r>
            <a:r>
              <a:rPr lang="fr-FR" sz="1687" b="1" dirty="0" err="1">
                <a:solidFill>
                  <a:srgbClr val="073F80"/>
                </a:solidFill>
                <a:latin typeface="Larsseit" pitchFamily="2" charset="77"/>
              </a:rPr>
              <a:t>vaardigheden</a:t>
            </a:r>
            <a:r>
              <a:rPr lang="fr-FR" sz="1687" b="1" dirty="0">
                <a:solidFill>
                  <a:srgbClr val="073F80"/>
                </a:solidFill>
                <a:latin typeface="Larsseit" pitchFamily="2" charset="77"/>
              </a:rPr>
              <a:t>: </a:t>
            </a:r>
            <a:r>
              <a:rPr lang="fr-FR" sz="1687" dirty="0" err="1">
                <a:solidFill>
                  <a:srgbClr val="073F80"/>
                </a:solidFill>
                <a:latin typeface="Larsseit" pitchFamily="2" charset="77"/>
              </a:rPr>
              <a:t>overzichtelijk</a:t>
            </a:r>
            <a:r>
              <a:rPr lang="fr-FR" sz="1687" dirty="0">
                <a:solidFill>
                  <a:srgbClr val="073F80"/>
                </a:solidFill>
                <a:latin typeface="Larsseit" pitchFamily="2" charset="77"/>
              </a:rPr>
              <a:t>, </a:t>
            </a:r>
            <a:r>
              <a:rPr lang="fr-FR" sz="1687" dirty="0" err="1">
                <a:solidFill>
                  <a:srgbClr val="073F80"/>
                </a:solidFill>
                <a:latin typeface="Larsseit" pitchFamily="2" charset="77"/>
              </a:rPr>
              <a:t>zo</a:t>
            </a:r>
            <a:r>
              <a:rPr lang="fr-FR" sz="1687" dirty="0">
                <a:solidFill>
                  <a:srgbClr val="073F80"/>
                </a:solidFill>
                <a:latin typeface="Larsseit" pitchFamily="2" charset="77"/>
              </a:rPr>
              <a:t> </a:t>
            </a:r>
            <a:r>
              <a:rPr lang="fr-FR" sz="1687" dirty="0" err="1">
                <a:solidFill>
                  <a:srgbClr val="073F80"/>
                </a:solidFill>
                <a:latin typeface="Larsseit" pitchFamily="2" charset="77"/>
              </a:rPr>
              <a:t>simpel</a:t>
            </a:r>
            <a:r>
              <a:rPr lang="fr-FR" sz="1687" dirty="0">
                <a:solidFill>
                  <a:srgbClr val="073F80"/>
                </a:solidFill>
                <a:latin typeface="Larsseit" pitchFamily="2" charset="77"/>
              </a:rPr>
              <a:t> </a:t>
            </a:r>
            <a:r>
              <a:rPr lang="fr-FR" sz="1687" dirty="0" err="1">
                <a:solidFill>
                  <a:srgbClr val="073F80"/>
                </a:solidFill>
                <a:latin typeface="Larsseit" pitchFamily="2" charset="77"/>
              </a:rPr>
              <a:t>mogelijk</a:t>
            </a:r>
            <a:endParaRPr lang="fr-FR" sz="1687" b="1" dirty="0">
              <a:solidFill>
                <a:srgbClr val="073F80"/>
              </a:solidFill>
              <a:latin typeface="Larsseit" pitchFamily="2" charset="77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87" b="1" i="0" u="none" strike="noStrike" cap="none" dirty="0">
                <a:solidFill>
                  <a:srgbClr val="073F80"/>
                </a:solidFill>
                <a:latin typeface="Larsseit" pitchFamily="2" charset="77"/>
                <a:sym typeface="Arial"/>
              </a:rPr>
              <a:t>Open </a:t>
            </a:r>
            <a:r>
              <a:rPr lang="fr-FR" sz="1687" b="1" i="0" u="none" strike="noStrike" cap="none" dirty="0" err="1">
                <a:solidFill>
                  <a:srgbClr val="073F80"/>
                </a:solidFill>
                <a:latin typeface="Larsseit" pitchFamily="2" charset="77"/>
                <a:sym typeface="Arial"/>
              </a:rPr>
              <a:t>gesprek</a:t>
            </a:r>
            <a:r>
              <a:rPr lang="fr-FR" sz="1687" b="1" i="0" u="none" strike="noStrike" cap="none" dirty="0">
                <a:solidFill>
                  <a:srgbClr val="073F80"/>
                </a:solidFill>
                <a:latin typeface="Larsseit" pitchFamily="2" charset="77"/>
                <a:sym typeface="Arial"/>
              </a:rPr>
              <a:t>/</a:t>
            </a:r>
            <a:r>
              <a:rPr lang="fr-FR" sz="1687" b="1" i="0" u="none" strike="noStrike" cap="none" dirty="0" err="1">
                <a:solidFill>
                  <a:srgbClr val="073F80"/>
                </a:solidFill>
                <a:latin typeface="Larsseit" pitchFamily="2" charset="77"/>
                <a:sym typeface="Arial"/>
              </a:rPr>
              <a:t>deliberatie</a:t>
            </a:r>
            <a:r>
              <a:rPr lang="fr-FR" sz="1687" b="1" i="0" u="none" strike="noStrike" cap="none" dirty="0">
                <a:solidFill>
                  <a:srgbClr val="073F80"/>
                </a:solidFill>
                <a:latin typeface="Larsseit" pitchFamily="2" charset="77"/>
                <a:sym typeface="Arial"/>
              </a:rPr>
              <a:t>: </a:t>
            </a:r>
            <a:r>
              <a:rPr lang="fr-FR" sz="1687" i="0" u="none" strike="noStrike" cap="none" dirty="0" err="1">
                <a:solidFill>
                  <a:srgbClr val="073F80"/>
                </a:solidFill>
                <a:latin typeface="Larsseit" pitchFamily="2" charset="77"/>
                <a:sym typeface="Arial"/>
              </a:rPr>
              <a:t>informatie</a:t>
            </a:r>
            <a:r>
              <a:rPr lang="fr-FR" sz="1687" i="0" u="none" strike="noStrike" cap="none" dirty="0">
                <a:solidFill>
                  <a:srgbClr val="073F80"/>
                </a:solidFill>
                <a:latin typeface="Larsseit" pitchFamily="2" charset="77"/>
                <a:sym typeface="Arial"/>
              </a:rPr>
              <a:t> </a:t>
            </a:r>
            <a:r>
              <a:rPr lang="fr-FR" sz="1687" i="0" u="none" strike="noStrike" cap="none" dirty="0" err="1">
                <a:solidFill>
                  <a:srgbClr val="073F80"/>
                </a:solidFill>
                <a:latin typeface="Larsseit" pitchFamily="2" charset="77"/>
                <a:sym typeface="Arial"/>
              </a:rPr>
              <a:t>delen</a:t>
            </a:r>
            <a:endParaRPr lang="fr-FR" sz="1687" b="1" i="0" u="none" strike="noStrike" cap="none" dirty="0">
              <a:solidFill>
                <a:srgbClr val="073F80"/>
              </a:solidFill>
              <a:latin typeface="Larsseit" pitchFamily="2" charset="77"/>
              <a:sym typeface="Arial"/>
            </a:endParaRP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BF872984-19B0-440A-9549-3B47F961E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70" y="5614477"/>
            <a:ext cx="1656582" cy="896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7E828CD-C36A-43FD-ADB9-B386D485FC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956" y="817070"/>
            <a:ext cx="6309043" cy="465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40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7"/>
          <p:cNvSpPr txBox="1">
            <a:spLocks noGrp="1"/>
          </p:cNvSpPr>
          <p:nvPr>
            <p:ph type="body" idx="1"/>
          </p:nvPr>
        </p:nvSpPr>
        <p:spPr>
          <a:xfrm>
            <a:off x="911745" y="1943773"/>
            <a:ext cx="4518727" cy="734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91A1"/>
              </a:buClr>
              <a:buSzPts val="4640"/>
              <a:buNone/>
            </a:pPr>
            <a:r>
              <a:rPr lang="fr-FR" sz="4640" b="1" dirty="0" err="1">
                <a:solidFill>
                  <a:srgbClr val="7FBCC9"/>
                </a:solidFill>
                <a:latin typeface="Larsseit" pitchFamily="2" charset="77"/>
                <a:ea typeface="Arial"/>
                <a:cs typeface="Arial"/>
                <a:sym typeface="Arial"/>
              </a:rPr>
              <a:t>Begrijp</a:t>
            </a:r>
            <a:r>
              <a:rPr lang="fr-FR" sz="4640" dirty="0">
                <a:solidFill>
                  <a:srgbClr val="0A3C59"/>
                </a:solidFill>
                <a:latin typeface="Larsseit" pitchFamily="2" charset="77"/>
                <a:ea typeface="Arial"/>
                <a:cs typeface="Arial"/>
                <a:sym typeface="Arial"/>
              </a:rPr>
              <a:t> </a:t>
            </a:r>
            <a:r>
              <a:rPr lang="fr-FR" sz="4640" b="1" dirty="0" err="1">
                <a:solidFill>
                  <a:srgbClr val="063E7F"/>
                </a:solidFill>
                <a:latin typeface="Larsseit" pitchFamily="2" charset="77"/>
                <a:ea typeface="Arial"/>
                <a:cs typeface="Arial"/>
                <a:sym typeface="Arial"/>
              </a:rPr>
              <a:t>inwoners</a:t>
            </a:r>
            <a:r>
              <a:rPr lang="fr-FR" sz="4640" b="1" dirty="0">
                <a:solidFill>
                  <a:srgbClr val="073F80"/>
                </a:solidFill>
                <a:latin typeface="Larsseit" pitchFamily="2" charset="77"/>
                <a:ea typeface="Arial"/>
                <a:cs typeface="Arial"/>
                <a:sym typeface="Arial"/>
              </a:rPr>
              <a:t> </a:t>
            </a:r>
            <a:endParaRPr b="1" dirty="0">
              <a:solidFill>
                <a:srgbClr val="073F80"/>
              </a:solidFill>
              <a:latin typeface="Larsseit" pitchFamily="2" charset="77"/>
              <a:ea typeface="Arial"/>
              <a:cs typeface="Arial"/>
              <a:sym typeface="Arial"/>
            </a:endParaRPr>
          </a:p>
        </p:txBody>
      </p:sp>
      <p:pic>
        <p:nvPicPr>
          <p:cNvPr id="1084" name="Google Shape;108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073" y="1014462"/>
            <a:ext cx="883985" cy="821481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17"/>
          <p:cNvSpPr/>
          <p:nvPr/>
        </p:nvSpPr>
        <p:spPr>
          <a:xfrm>
            <a:off x="521918" y="2786507"/>
            <a:ext cx="6807447" cy="2429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87" b="1" i="0" u="none" strike="noStrike" cap="none" dirty="0" err="1">
                <a:solidFill>
                  <a:srgbClr val="073F80"/>
                </a:solidFill>
                <a:latin typeface="Larsseit" pitchFamily="2" charset="77"/>
                <a:sym typeface="Arial"/>
              </a:rPr>
              <a:t>Verwerking</a:t>
            </a:r>
            <a:r>
              <a:rPr lang="fr-FR" sz="1687" b="0" i="0" u="none" strike="noStrike" cap="none" dirty="0">
                <a:solidFill>
                  <a:srgbClr val="073F80"/>
                </a:solidFill>
                <a:latin typeface="Larsseit" pitchFamily="2" charset="77"/>
                <a:sym typeface="Arial"/>
              </a:rPr>
              <a:t>:     </a:t>
            </a:r>
            <a:r>
              <a:rPr lang="fr-FR" sz="1687" b="0" i="0" u="none" strike="noStrike" cap="none" dirty="0" err="1">
                <a:solidFill>
                  <a:srgbClr val="073F80"/>
                </a:solidFill>
                <a:latin typeface="Larsseit" pitchFamily="2" charset="77"/>
                <a:sym typeface="Arial"/>
              </a:rPr>
              <a:t>classificatie</a:t>
            </a:r>
            <a:r>
              <a:rPr lang="fr-FR" sz="1687" b="0" i="0" u="none" strike="noStrike" cap="none" dirty="0">
                <a:solidFill>
                  <a:srgbClr val="073F80"/>
                </a:solidFill>
                <a:latin typeface="Larsseit" pitchFamily="2" charset="77"/>
                <a:sym typeface="Arial"/>
              </a:rPr>
              <a:t> en clustering</a:t>
            </a:r>
            <a:endParaRPr dirty="0">
              <a:latin typeface="Larsseit" pitchFamily="2" charset="77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87" b="1" i="0" u="none" strike="noStrike" cap="none" dirty="0" err="1">
                <a:solidFill>
                  <a:srgbClr val="073F80"/>
                </a:solidFill>
                <a:latin typeface="Larsseit" pitchFamily="2" charset="77"/>
                <a:sym typeface="Arial"/>
              </a:rPr>
              <a:t>Inzichten</a:t>
            </a:r>
            <a:r>
              <a:rPr lang="fr-FR" sz="1687" b="0" i="0" u="none" strike="noStrike" cap="none" dirty="0">
                <a:solidFill>
                  <a:srgbClr val="073F80"/>
                </a:solidFill>
                <a:latin typeface="Larsseit" pitchFamily="2" charset="77"/>
                <a:sym typeface="Arial"/>
              </a:rPr>
              <a:t>:         </a:t>
            </a:r>
            <a:r>
              <a:rPr lang="fr-FR" sz="1687" b="0" i="0" u="none" strike="noStrike" cap="none" dirty="0" err="1">
                <a:solidFill>
                  <a:srgbClr val="073F80"/>
                </a:solidFill>
                <a:latin typeface="Larsseit" pitchFamily="2" charset="77"/>
                <a:sym typeface="Arial"/>
              </a:rPr>
              <a:t>dashboard</a:t>
            </a:r>
            <a:r>
              <a:rPr lang="fr-FR" sz="1687" b="0" i="0" u="none" strike="noStrike" cap="none" dirty="0">
                <a:solidFill>
                  <a:srgbClr val="073F80"/>
                </a:solidFill>
                <a:latin typeface="Larsseit" pitchFamily="2" charset="77"/>
                <a:sym typeface="Arial"/>
              </a:rPr>
              <a:t> &amp; analyses</a:t>
            </a:r>
            <a:endParaRPr dirty="0">
              <a:latin typeface="Larsseit" pitchFamily="2" charset="77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87" b="1" i="0" u="none" strike="noStrike" cap="none" dirty="0" err="1">
                <a:solidFill>
                  <a:srgbClr val="073F80"/>
                </a:solidFill>
                <a:latin typeface="Larsseit" pitchFamily="2" charset="77"/>
                <a:sym typeface="Arial"/>
              </a:rPr>
              <a:t>Rapportering</a:t>
            </a:r>
            <a:r>
              <a:rPr lang="fr-FR" sz="1687" b="0" i="0" u="none" strike="noStrike" cap="none" dirty="0">
                <a:solidFill>
                  <a:srgbClr val="073F80"/>
                </a:solidFill>
                <a:latin typeface="Larsseit" pitchFamily="2" charset="77"/>
                <a:sym typeface="Arial"/>
              </a:rPr>
              <a:t>:  e-mails &amp; </a:t>
            </a:r>
            <a:r>
              <a:rPr lang="fr-FR" sz="1687" b="0" i="0" u="none" strike="noStrike" cap="none" dirty="0" err="1">
                <a:solidFill>
                  <a:srgbClr val="073F80"/>
                </a:solidFill>
                <a:latin typeface="Larsseit" pitchFamily="2" charset="77"/>
                <a:sym typeface="Arial"/>
              </a:rPr>
              <a:t>notificaties</a:t>
            </a:r>
            <a:r>
              <a:rPr lang="fr-FR" sz="1687" b="0" i="0" u="none" strike="noStrike" cap="none" dirty="0">
                <a:solidFill>
                  <a:srgbClr val="073F80"/>
                </a:solidFill>
                <a:latin typeface="Larsseit" pitchFamily="2" charset="77"/>
                <a:sym typeface="Arial"/>
              </a:rPr>
              <a:t> </a:t>
            </a:r>
            <a:endParaRPr dirty="0">
              <a:latin typeface="Larsseit" pitchFamily="2" charset="77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87" b="1" i="0" u="none" strike="noStrike" cap="none" dirty="0">
                <a:solidFill>
                  <a:srgbClr val="073F80"/>
                </a:solidFill>
                <a:latin typeface="Larsseit" pitchFamily="2" charset="77"/>
                <a:sym typeface="Arial"/>
              </a:rPr>
              <a:t>Data </a:t>
            </a:r>
            <a:r>
              <a:rPr lang="fr-FR" sz="1687" b="1" dirty="0" err="1">
                <a:solidFill>
                  <a:srgbClr val="073F80"/>
                </a:solidFill>
                <a:latin typeface="Larsseit" pitchFamily="2" charset="77"/>
              </a:rPr>
              <a:t>beheer</a:t>
            </a:r>
            <a:endParaRPr lang="fr-FR" sz="1687" dirty="0">
              <a:solidFill>
                <a:srgbClr val="073F80"/>
              </a:solidFill>
              <a:latin typeface="Larsseit" pitchFamily="2" charset="7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87" b="1" dirty="0">
                <a:solidFill>
                  <a:srgbClr val="073F80"/>
                </a:solidFill>
                <a:latin typeface="Larsseit" pitchFamily="2" charset="77"/>
              </a:rPr>
              <a:t>Data </a:t>
            </a:r>
            <a:r>
              <a:rPr lang="fr-FR" sz="1687" b="1" dirty="0" err="1">
                <a:solidFill>
                  <a:srgbClr val="073F80"/>
                </a:solidFill>
                <a:latin typeface="Larsseit" pitchFamily="2" charset="77"/>
              </a:rPr>
              <a:t>veiligheid</a:t>
            </a:r>
            <a:r>
              <a:rPr lang="fr-FR" sz="1687" dirty="0">
                <a:solidFill>
                  <a:srgbClr val="073F80"/>
                </a:solidFill>
                <a:latin typeface="Larsseit" pitchFamily="2" charset="77"/>
              </a:rPr>
              <a:t>: data </a:t>
            </a:r>
            <a:r>
              <a:rPr lang="fr-FR" sz="1687" dirty="0" err="1">
                <a:solidFill>
                  <a:srgbClr val="073F80"/>
                </a:solidFill>
                <a:latin typeface="Larsseit" pitchFamily="2" charset="77"/>
              </a:rPr>
              <a:t>is</a:t>
            </a:r>
            <a:r>
              <a:rPr lang="fr-FR" sz="1687" dirty="0">
                <a:solidFill>
                  <a:srgbClr val="073F80"/>
                </a:solidFill>
                <a:latin typeface="Larsseit" pitchFamily="2" charset="77"/>
              </a:rPr>
              <a:t> </a:t>
            </a:r>
            <a:r>
              <a:rPr lang="fr-FR" sz="1687" dirty="0" err="1">
                <a:solidFill>
                  <a:srgbClr val="073F80"/>
                </a:solidFill>
                <a:latin typeface="Larsseit" pitchFamily="2" charset="77"/>
              </a:rPr>
              <a:t>eigendom</a:t>
            </a:r>
            <a:r>
              <a:rPr lang="fr-FR" sz="1687" dirty="0">
                <a:solidFill>
                  <a:srgbClr val="073F80"/>
                </a:solidFill>
                <a:latin typeface="Larsseit" pitchFamily="2" charset="77"/>
              </a:rPr>
              <a:t> </a:t>
            </a:r>
            <a:r>
              <a:rPr lang="fr-FR" sz="1687" dirty="0" err="1">
                <a:solidFill>
                  <a:srgbClr val="073F80"/>
                </a:solidFill>
                <a:latin typeface="Larsseit" pitchFamily="2" charset="77"/>
              </a:rPr>
              <a:t>gemeente</a:t>
            </a:r>
            <a:r>
              <a:rPr lang="fr-FR" sz="1687" dirty="0">
                <a:solidFill>
                  <a:srgbClr val="073F80"/>
                </a:solidFill>
                <a:latin typeface="Larsseit" pitchFamily="2" charset="77"/>
              </a:rPr>
              <a:t>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87" dirty="0">
                <a:solidFill>
                  <a:srgbClr val="073F80"/>
                </a:solidFill>
                <a:latin typeface="Larsseit" pitchFamily="2" charset="77"/>
              </a:rPr>
              <a:t>en </a:t>
            </a:r>
            <a:r>
              <a:rPr lang="fr-FR" sz="1687" dirty="0" err="1">
                <a:solidFill>
                  <a:srgbClr val="073F80"/>
                </a:solidFill>
                <a:latin typeface="Larsseit" pitchFamily="2" charset="77"/>
              </a:rPr>
              <a:t>platform</a:t>
            </a:r>
            <a:r>
              <a:rPr lang="fr-FR" sz="1687" dirty="0">
                <a:solidFill>
                  <a:srgbClr val="073F80"/>
                </a:solidFill>
                <a:latin typeface="Larsseit" pitchFamily="2" charset="77"/>
              </a:rPr>
              <a:t> </a:t>
            </a:r>
            <a:r>
              <a:rPr lang="fr-FR" sz="1687" dirty="0" err="1">
                <a:solidFill>
                  <a:srgbClr val="073F80"/>
                </a:solidFill>
                <a:latin typeface="Larsseit" pitchFamily="2" charset="77"/>
              </a:rPr>
              <a:t>is</a:t>
            </a:r>
            <a:r>
              <a:rPr lang="fr-FR" sz="1687" dirty="0">
                <a:solidFill>
                  <a:srgbClr val="073F80"/>
                </a:solidFill>
                <a:latin typeface="Larsseit" pitchFamily="2" charset="77"/>
              </a:rPr>
              <a:t> AVG </a:t>
            </a:r>
            <a:r>
              <a:rPr lang="fr-FR" sz="1687" dirty="0" err="1">
                <a:solidFill>
                  <a:srgbClr val="073F80"/>
                </a:solidFill>
                <a:latin typeface="Larsseit" pitchFamily="2" charset="77"/>
              </a:rPr>
              <a:t>conform</a:t>
            </a:r>
            <a:endParaRPr dirty="0">
              <a:latin typeface="Larsseit" pitchFamily="2" charset="77"/>
            </a:endParaRP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7632E5A4-0FB8-4C68-A66B-E6A0F8DD2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18" y="5584796"/>
            <a:ext cx="1656582" cy="896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A37344-46C2-4658-AF09-798D53805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2600" y="1321948"/>
            <a:ext cx="6689400" cy="389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15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6"/>
          <p:cNvSpPr txBox="1">
            <a:spLocks noGrp="1"/>
          </p:cNvSpPr>
          <p:nvPr>
            <p:ph type="body" idx="1"/>
          </p:nvPr>
        </p:nvSpPr>
        <p:spPr>
          <a:xfrm>
            <a:off x="864859" y="2103558"/>
            <a:ext cx="5119372" cy="1260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AB67"/>
              </a:buClr>
              <a:buSzPts val="4219"/>
              <a:buNone/>
            </a:pPr>
            <a:r>
              <a:rPr lang="fr-FR" sz="4219" b="1" dirty="0" err="1">
                <a:solidFill>
                  <a:srgbClr val="7FBCC9"/>
                </a:solidFill>
                <a:latin typeface="Larsseit" pitchFamily="2" charset="77"/>
                <a:ea typeface="Arial"/>
                <a:cs typeface="Arial"/>
                <a:sym typeface="Arial"/>
              </a:rPr>
              <a:t>Beheer</a:t>
            </a:r>
            <a:r>
              <a:rPr lang="fr-FR" sz="4219" b="1" dirty="0">
                <a:solidFill>
                  <a:srgbClr val="073F80"/>
                </a:solidFill>
                <a:latin typeface="Larsseit" pitchFamily="2" charset="77"/>
                <a:ea typeface="Arial"/>
                <a:cs typeface="Arial"/>
                <a:sym typeface="Arial"/>
              </a:rPr>
              <a:t> input en </a:t>
            </a:r>
            <a:r>
              <a:rPr lang="fr-FR" sz="4219" b="1" dirty="0" err="1">
                <a:solidFill>
                  <a:srgbClr val="073F80"/>
                </a:solidFill>
                <a:latin typeface="Larsseit" pitchFamily="2" charset="77"/>
                <a:ea typeface="Arial"/>
                <a:cs typeface="Arial"/>
                <a:sym typeface="Arial"/>
              </a:rPr>
              <a:t>geef</a:t>
            </a:r>
            <a:r>
              <a:rPr lang="fr-FR" sz="4219" b="1" dirty="0">
                <a:solidFill>
                  <a:srgbClr val="073F80"/>
                </a:solidFill>
                <a:latin typeface="Larsseit" pitchFamily="2" charset="77"/>
                <a:ea typeface="Arial"/>
                <a:cs typeface="Arial"/>
                <a:sym typeface="Arial"/>
              </a:rPr>
              <a:t> feedback</a:t>
            </a:r>
            <a:endParaRPr b="1" dirty="0">
              <a:latin typeface="Larsseit" pitchFamily="2" charset="77"/>
            </a:endParaRPr>
          </a:p>
        </p:txBody>
      </p:sp>
      <p:pic>
        <p:nvPicPr>
          <p:cNvPr id="1072" name="Google Shape;107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4859" y="873401"/>
            <a:ext cx="892914" cy="803623"/>
          </a:xfrm>
          <a:prstGeom prst="rect">
            <a:avLst/>
          </a:prstGeom>
          <a:noFill/>
          <a:ln>
            <a:noFill/>
          </a:ln>
        </p:spPr>
      </p:pic>
      <p:sp>
        <p:nvSpPr>
          <p:cNvPr id="1073" name="Google Shape;1073;p16"/>
          <p:cNvSpPr/>
          <p:nvPr/>
        </p:nvSpPr>
        <p:spPr>
          <a:xfrm>
            <a:off x="520433" y="3541189"/>
            <a:ext cx="5214324" cy="2429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87" b="1" i="0" u="none" strike="noStrike" cap="none" dirty="0" err="1">
                <a:solidFill>
                  <a:srgbClr val="073F80"/>
                </a:solidFill>
                <a:latin typeface="Larsseit" pitchFamily="2" charset="77"/>
                <a:sym typeface="Arial"/>
              </a:rPr>
              <a:t>Ideebeheersysteem</a:t>
            </a:r>
            <a:r>
              <a:rPr lang="fr-FR" sz="1687" b="0" i="0" u="none" strike="noStrike" cap="none" dirty="0">
                <a:solidFill>
                  <a:srgbClr val="073F80"/>
                </a:solidFill>
                <a:latin typeface="Larsseit" pitchFamily="2" charset="77"/>
                <a:sym typeface="Arial"/>
              </a:rPr>
              <a:t>: </a:t>
            </a:r>
            <a:r>
              <a:rPr lang="fr-FR" sz="1687" b="0" i="0" u="none" strike="noStrike" cap="none" dirty="0" err="1">
                <a:solidFill>
                  <a:srgbClr val="073F80"/>
                </a:solidFill>
                <a:latin typeface="Larsseit" pitchFamily="2" charset="77"/>
                <a:sym typeface="Arial"/>
              </a:rPr>
              <a:t>status</a:t>
            </a:r>
            <a:r>
              <a:rPr lang="fr-FR" sz="1687" b="0" i="0" u="none" strike="noStrike" cap="none" dirty="0">
                <a:solidFill>
                  <a:srgbClr val="073F80"/>
                </a:solidFill>
                <a:latin typeface="Larsseit" pitchFamily="2" charset="77"/>
                <a:sym typeface="Arial"/>
              </a:rPr>
              <a:t> en </a:t>
            </a:r>
            <a:r>
              <a:rPr lang="fr-FR" sz="1687" dirty="0" err="1">
                <a:solidFill>
                  <a:srgbClr val="073F80"/>
                </a:solidFill>
                <a:latin typeface="Larsseit" pitchFamily="2" charset="77"/>
              </a:rPr>
              <a:t>terugkoppeling</a:t>
            </a:r>
            <a:endParaRPr dirty="0">
              <a:latin typeface="Larsseit" pitchFamily="2" charset="77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87" b="1" i="0" u="none" strike="noStrike" cap="none" dirty="0">
                <a:solidFill>
                  <a:srgbClr val="073F80"/>
                </a:solidFill>
                <a:latin typeface="Larsseit" pitchFamily="2" charset="77"/>
                <a:sym typeface="Arial"/>
              </a:rPr>
              <a:t>Auto-</a:t>
            </a:r>
            <a:r>
              <a:rPr lang="fr-FR" sz="1687" b="1" i="0" u="none" strike="noStrike" cap="none" dirty="0" err="1">
                <a:solidFill>
                  <a:srgbClr val="073F80"/>
                </a:solidFill>
                <a:latin typeface="Larsseit" pitchFamily="2" charset="77"/>
                <a:sym typeface="Arial"/>
              </a:rPr>
              <a:t>moderatie</a:t>
            </a:r>
            <a:r>
              <a:rPr lang="fr-FR" sz="1687" b="0" i="0" u="none" strike="noStrike" cap="none" dirty="0">
                <a:solidFill>
                  <a:srgbClr val="073F80"/>
                </a:solidFill>
                <a:latin typeface="Larsseit" pitchFamily="2" charset="77"/>
                <a:sym typeface="Arial"/>
              </a:rPr>
              <a:t>: </a:t>
            </a:r>
            <a:r>
              <a:rPr lang="fr-FR" sz="1687" b="0" i="0" u="none" strike="noStrike" cap="none" dirty="0" err="1">
                <a:solidFill>
                  <a:srgbClr val="073F80"/>
                </a:solidFill>
                <a:latin typeface="Larsseit" pitchFamily="2" charset="77"/>
                <a:sym typeface="Arial"/>
              </a:rPr>
              <a:t>preventie</a:t>
            </a:r>
            <a:r>
              <a:rPr lang="fr-FR" sz="1687" b="0" i="0" u="none" strike="noStrike" cap="none" dirty="0">
                <a:solidFill>
                  <a:srgbClr val="073F80"/>
                </a:solidFill>
                <a:latin typeface="Larsseit" pitchFamily="2" charset="77"/>
                <a:sym typeface="Arial"/>
              </a:rPr>
              <a:t> </a:t>
            </a:r>
            <a:r>
              <a:rPr lang="fr-FR" sz="1687" dirty="0">
                <a:solidFill>
                  <a:srgbClr val="073F80"/>
                </a:solidFill>
                <a:latin typeface="Larsseit" pitchFamily="2" charset="77"/>
              </a:rPr>
              <a:t>en</a:t>
            </a:r>
            <a:r>
              <a:rPr lang="fr-FR" sz="1687" b="0" i="0" u="none" strike="noStrike" cap="none" dirty="0">
                <a:solidFill>
                  <a:srgbClr val="073F80"/>
                </a:solidFill>
                <a:latin typeface="Larsseit" pitchFamily="2" charset="77"/>
                <a:sym typeface="Arial"/>
              </a:rPr>
              <a:t> spam </a:t>
            </a:r>
            <a:r>
              <a:rPr lang="fr-FR" sz="1687" b="0" i="0" u="none" strike="noStrike" cap="none" dirty="0" err="1">
                <a:solidFill>
                  <a:srgbClr val="073F80"/>
                </a:solidFill>
                <a:latin typeface="Larsseit" pitchFamily="2" charset="77"/>
                <a:sym typeface="Arial"/>
              </a:rPr>
              <a:t>rapportering</a:t>
            </a:r>
            <a:endParaRPr dirty="0">
              <a:latin typeface="Larsseit" pitchFamily="2" charset="77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87" b="1" i="0" u="none" strike="noStrike" cap="none" dirty="0" err="1">
                <a:solidFill>
                  <a:srgbClr val="073F80"/>
                </a:solidFill>
                <a:latin typeface="Larsseit" pitchFamily="2" charset="77"/>
                <a:sym typeface="Arial"/>
              </a:rPr>
              <a:t>Segmentatie</a:t>
            </a:r>
            <a:r>
              <a:rPr lang="fr-FR" sz="1687" b="0" i="0" u="none" strike="noStrike" cap="none" dirty="0">
                <a:solidFill>
                  <a:srgbClr val="073F80"/>
                </a:solidFill>
                <a:latin typeface="Larsseit" pitchFamily="2" charset="77"/>
                <a:sym typeface="Arial"/>
              </a:rPr>
              <a:t>: </a:t>
            </a:r>
            <a:r>
              <a:rPr lang="fr-FR" sz="1687" b="0" i="0" u="none" strike="noStrike" cap="none" dirty="0" err="1">
                <a:solidFill>
                  <a:srgbClr val="073F80"/>
                </a:solidFill>
                <a:latin typeface="Larsseit" pitchFamily="2" charset="77"/>
                <a:sym typeface="Arial"/>
              </a:rPr>
              <a:t>rollen</a:t>
            </a:r>
            <a:r>
              <a:rPr lang="fr-FR" sz="1687" b="0" i="0" u="none" strike="noStrike" cap="none" dirty="0">
                <a:solidFill>
                  <a:srgbClr val="073F80"/>
                </a:solidFill>
                <a:latin typeface="Larsseit" pitchFamily="2" charset="77"/>
                <a:sym typeface="Arial"/>
              </a:rPr>
              <a:t> </a:t>
            </a:r>
            <a:r>
              <a:rPr lang="fr-FR" sz="1687" dirty="0">
                <a:solidFill>
                  <a:srgbClr val="073F80"/>
                </a:solidFill>
                <a:latin typeface="Larsseit" pitchFamily="2" charset="77"/>
              </a:rPr>
              <a:t>en</a:t>
            </a:r>
            <a:r>
              <a:rPr lang="fr-FR" sz="1687" b="0" i="0" u="none" strike="noStrike" cap="none" dirty="0">
                <a:solidFill>
                  <a:srgbClr val="073F80"/>
                </a:solidFill>
                <a:latin typeface="Larsseit" pitchFamily="2" charset="77"/>
                <a:sym typeface="Arial"/>
              </a:rPr>
              <a:t> </a:t>
            </a:r>
            <a:r>
              <a:rPr lang="en-GB" sz="1687" b="0" i="0" u="none" strike="noStrike" cap="none" dirty="0" err="1">
                <a:solidFill>
                  <a:srgbClr val="073F80"/>
                </a:solidFill>
                <a:latin typeface="Larsseit" pitchFamily="2" charset="77"/>
                <a:sym typeface="Arial"/>
              </a:rPr>
              <a:t>machtegingen</a:t>
            </a:r>
            <a:endParaRPr dirty="0">
              <a:latin typeface="Larsseit" pitchFamily="2" charset="77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87" b="1" i="0" u="none" strike="noStrike" cap="none" dirty="0">
                <a:solidFill>
                  <a:srgbClr val="073F80"/>
                </a:solidFill>
                <a:latin typeface="Larsseit" pitchFamily="2" charset="77"/>
                <a:sym typeface="Arial"/>
              </a:rPr>
              <a:t>User management</a:t>
            </a:r>
            <a:r>
              <a:rPr lang="fr-FR" sz="1687" b="0" i="0" u="none" strike="noStrike" cap="none" dirty="0">
                <a:solidFill>
                  <a:srgbClr val="073F80"/>
                </a:solidFill>
                <a:latin typeface="Larsseit" pitchFamily="2" charset="77"/>
                <a:sym typeface="Arial"/>
              </a:rPr>
              <a:t>: </a:t>
            </a:r>
            <a:r>
              <a:rPr lang="en-GB" sz="1687" b="0" i="0" u="none" strike="noStrike" cap="none" dirty="0" err="1">
                <a:solidFill>
                  <a:srgbClr val="073F80"/>
                </a:solidFill>
                <a:latin typeface="Larsseit" pitchFamily="2" charset="77"/>
                <a:sym typeface="Arial"/>
              </a:rPr>
              <a:t>uitnodigingen</a:t>
            </a:r>
            <a:r>
              <a:rPr lang="en-GB" sz="1687" b="0" i="0" u="none" strike="noStrike" cap="none" dirty="0">
                <a:solidFill>
                  <a:srgbClr val="073F80"/>
                </a:solidFill>
                <a:latin typeface="Larsseit" pitchFamily="2" charset="77"/>
                <a:sym typeface="Arial"/>
              </a:rPr>
              <a:t> </a:t>
            </a:r>
            <a:r>
              <a:rPr lang="en-GB" sz="1687" b="0" i="0" u="none" strike="noStrike" cap="none" dirty="0" err="1">
                <a:solidFill>
                  <a:srgbClr val="073F80"/>
                </a:solidFill>
                <a:latin typeface="Larsseit" pitchFamily="2" charset="77"/>
                <a:sym typeface="Arial"/>
              </a:rPr>
              <a:t>en</a:t>
            </a:r>
            <a:r>
              <a:rPr lang="en-GB" sz="1687" b="0" i="0" u="none" strike="noStrike" cap="none" dirty="0">
                <a:solidFill>
                  <a:srgbClr val="073F80"/>
                </a:solidFill>
                <a:latin typeface="Larsseit" pitchFamily="2" charset="77"/>
                <a:sym typeface="Arial"/>
              </a:rPr>
              <a:t> </a:t>
            </a:r>
            <a:r>
              <a:rPr lang="en-GB" sz="1687" b="0" i="0" u="none" strike="noStrike" cap="none" dirty="0" err="1">
                <a:solidFill>
                  <a:srgbClr val="073F80"/>
                </a:solidFill>
                <a:latin typeface="Larsseit" pitchFamily="2" charset="77"/>
                <a:sym typeface="Arial"/>
              </a:rPr>
              <a:t>groepen</a:t>
            </a:r>
            <a:endParaRPr dirty="0">
              <a:latin typeface="Larsseit" pitchFamily="2" charset="77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87" b="0" i="0" u="none" strike="noStrike" cap="none" dirty="0">
              <a:solidFill>
                <a:srgbClr val="0A3C59"/>
              </a:solidFill>
              <a:latin typeface="Larsseit" pitchFamily="2" charset="7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87" b="0" i="0" u="none" strike="noStrike" cap="none" dirty="0">
              <a:solidFill>
                <a:srgbClr val="0A3C59"/>
              </a:solidFill>
              <a:latin typeface="Larsseit" pitchFamily="2" charset="77"/>
              <a:sym typeface="Arial"/>
            </a:endParaRP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AC61BE75-56BD-435C-B117-042CE0A5A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3" y="5524570"/>
            <a:ext cx="1656582" cy="896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28A9A522-A567-4CAE-83DF-0C10E30BE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997" y="382614"/>
            <a:ext cx="6558020" cy="414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37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13"/>
          <p:cNvSpPr txBox="1">
            <a:spLocks noGrp="1"/>
          </p:cNvSpPr>
          <p:nvPr>
            <p:ph type="body" idx="1"/>
          </p:nvPr>
        </p:nvSpPr>
        <p:spPr>
          <a:xfrm>
            <a:off x="839787" y="1035935"/>
            <a:ext cx="10789887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F80"/>
              </a:buClr>
              <a:buSzPts val="4400"/>
              <a:buNone/>
            </a:pPr>
            <a:r>
              <a:rPr lang="fr-FR" b="1" dirty="0" err="1">
                <a:solidFill>
                  <a:srgbClr val="7FBCC9"/>
                </a:solidFill>
                <a:latin typeface="Larsseit" pitchFamily="2" charset="77"/>
                <a:ea typeface="Arial"/>
                <a:cs typeface="Arial"/>
                <a:sym typeface="Arial"/>
              </a:rPr>
              <a:t>Verschillende</a:t>
            </a:r>
            <a:r>
              <a:rPr lang="fr-FR" b="1" dirty="0">
                <a:solidFill>
                  <a:srgbClr val="7FBCC9"/>
                </a:solidFill>
                <a:latin typeface="Larsseit" pitchFamily="2" charset="77"/>
                <a:ea typeface="Arial"/>
                <a:cs typeface="Arial"/>
                <a:sym typeface="Arial"/>
              </a:rPr>
              <a:t> </a:t>
            </a:r>
            <a:r>
              <a:rPr lang="fr-FR" b="1" dirty="0" err="1">
                <a:solidFill>
                  <a:srgbClr val="063E7F"/>
                </a:solidFill>
                <a:latin typeface="Larsseit" pitchFamily="2" charset="77"/>
                <a:ea typeface="Arial"/>
                <a:cs typeface="Arial"/>
                <a:sym typeface="Arial"/>
              </a:rPr>
              <a:t>mogelijkheden</a:t>
            </a:r>
            <a:r>
              <a:rPr lang="fr-FR" b="1" dirty="0">
                <a:solidFill>
                  <a:srgbClr val="063E7F"/>
                </a:solidFill>
                <a:latin typeface="Larsseit" pitchFamily="2" charset="77"/>
                <a:ea typeface="Arial"/>
                <a:cs typeface="Arial"/>
                <a:sym typeface="Arial"/>
              </a:rPr>
              <a:t> </a:t>
            </a:r>
            <a:endParaRPr dirty="0">
              <a:solidFill>
                <a:srgbClr val="063E7F"/>
              </a:solidFill>
              <a:latin typeface="Larsseit" pitchFamily="2" charset="77"/>
            </a:endParaRPr>
          </a:p>
        </p:txBody>
      </p:sp>
      <p:grpSp>
        <p:nvGrpSpPr>
          <p:cNvPr id="1023" name="Google Shape;1023;p13"/>
          <p:cNvGrpSpPr/>
          <p:nvPr/>
        </p:nvGrpSpPr>
        <p:grpSpPr>
          <a:xfrm>
            <a:off x="2304336" y="2304327"/>
            <a:ext cx="7583328" cy="3299827"/>
            <a:chOff x="1270302" y="1686141"/>
            <a:chExt cx="7583328" cy="3299827"/>
          </a:xfrm>
        </p:grpSpPr>
        <p:pic>
          <p:nvPicPr>
            <p:cNvPr id="1024" name="Google Shape;1024;p13" descr="A close up of a 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704430" y="1730629"/>
              <a:ext cx="855425" cy="646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5" name="Google Shape;1025;p13" descr="A picture containing computer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796843" y="3534291"/>
              <a:ext cx="889761" cy="593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6" name="Google Shape;1026;p13" descr="A picture containing meter, clock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294088" y="3383519"/>
              <a:ext cx="715926" cy="840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7" name="Google Shape;1027;p13" descr="A picture containing drawing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17498" y="3512704"/>
              <a:ext cx="889761" cy="7118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8" name="Google Shape;1028;p13" descr="A picture containing clock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22092" y="1730629"/>
              <a:ext cx="1018921" cy="765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9" name="Google Shape;1029;p13" descr="A picture containing room, clock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755846" y="1686141"/>
              <a:ext cx="889760" cy="8199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0" name="Google Shape;1030;p13" descr="A picture containing drawing, clock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622490" y="1718989"/>
              <a:ext cx="884769" cy="76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1" name="Google Shape;1031;p13" descr="A picture containing drawing&#10;&#10;Description automatically generated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938640" y="3733771"/>
              <a:ext cx="393694" cy="393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2" name="Google Shape;1032;p13" descr="A close up of a sign&#10;&#10;Description automatically generated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260439" y="1718989"/>
              <a:ext cx="829156" cy="7655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3" name="Google Shape;1033;p13" descr="A picture containing clock&#10;&#10;Description automatically generated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6335827" y="3545055"/>
              <a:ext cx="678378" cy="771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4" name="Google Shape;1034;p13"/>
            <p:cNvSpPr txBox="1"/>
            <p:nvPr/>
          </p:nvSpPr>
          <p:spPr>
            <a:xfrm>
              <a:off x="1270302" y="2567140"/>
              <a:ext cx="1584152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 b="1" dirty="0">
                  <a:solidFill>
                    <a:srgbClr val="073F80"/>
                  </a:solidFill>
                  <a:latin typeface="Larsseit" pitchFamily="2" charset="77"/>
                </a:rPr>
                <a:t>Enquêtes</a:t>
              </a:r>
              <a:endParaRPr dirty="0">
                <a:latin typeface="Larsseit" pitchFamily="2" charset="77"/>
              </a:endParaRPr>
            </a:p>
          </p:txBody>
        </p:sp>
        <p:sp>
          <p:nvSpPr>
            <p:cNvPr id="1035" name="Google Shape;1035;p13"/>
            <p:cNvSpPr txBox="1"/>
            <p:nvPr/>
          </p:nvSpPr>
          <p:spPr>
            <a:xfrm>
              <a:off x="2839476" y="2602454"/>
              <a:ext cx="15841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 b="1" i="0" u="none" strike="noStrike" cap="none" dirty="0" err="1">
                  <a:solidFill>
                    <a:srgbClr val="073F80"/>
                  </a:solidFill>
                  <a:latin typeface="Larsseit" pitchFamily="2" charset="77"/>
                  <a:sym typeface="Arial"/>
                </a:rPr>
                <a:t>Peilingen</a:t>
              </a:r>
              <a:endParaRPr dirty="0">
                <a:latin typeface="Larsseit" pitchFamily="2" charset="77"/>
              </a:endParaRPr>
            </a:p>
          </p:txBody>
        </p:sp>
        <p:sp>
          <p:nvSpPr>
            <p:cNvPr id="1036" name="Google Shape;1036;p13"/>
            <p:cNvSpPr txBox="1"/>
            <p:nvPr/>
          </p:nvSpPr>
          <p:spPr>
            <a:xfrm>
              <a:off x="4407571" y="2602454"/>
              <a:ext cx="15841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 b="1" i="0" u="none" strike="noStrike" cap="none">
                  <a:solidFill>
                    <a:srgbClr val="073F80"/>
                  </a:solidFill>
                  <a:latin typeface="Larsseit" pitchFamily="2" charset="77"/>
                  <a:sym typeface="Arial"/>
                </a:rPr>
                <a:t>Scenario’s</a:t>
              </a:r>
              <a:endParaRPr>
                <a:latin typeface="Larsseit" pitchFamily="2" charset="77"/>
              </a:endParaRPr>
            </a:p>
          </p:txBody>
        </p:sp>
        <p:sp>
          <p:nvSpPr>
            <p:cNvPr id="1037" name="Google Shape;1037;p13"/>
            <p:cNvSpPr txBox="1"/>
            <p:nvPr/>
          </p:nvSpPr>
          <p:spPr>
            <a:xfrm>
              <a:off x="6084393" y="2600390"/>
              <a:ext cx="118124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 b="1" i="0" u="none" strike="noStrike" cap="none">
                  <a:solidFill>
                    <a:srgbClr val="073F80"/>
                  </a:solidFill>
                  <a:latin typeface="Larsseit" pitchFamily="2" charset="77"/>
                  <a:sym typeface="Arial"/>
                </a:rPr>
                <a:t>Q&amp;A</a:t>
              </a:r>
              <a:endParaRPr>
                <a:latin typeface="Larsseit" pitchFamily="2" charset="77"/>
              </a:endParaRPr>
            </a:p>
          </p:txBody>
        </p:sp>
        <p:sp>
          <p:nvSpPr>
            <p:cNvPr id="1038" name="Google Shape;1038;p13"/>
            <p:cNvSpPr txBox="1"/>
            <p:nvPr/>
          </p:nvSpPr>
          <p:spPr>
            <a:xfrm>
              <a:off x="1520012" y="4326527"/>
              <a:ext cx="1084732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 b="1" i="0" u="none" strike="noStrike" cap="none" dirty="0" err="1">
                  <a:solidFill>
                    <a:srgbClr val="073F80"/>
                  </a:solidFill>
                  <a:latin typeface="Larsseit" pitchFamily="2" charset="77"/>
                  <a:sym typeface="Arial"/>
                </a:rPr>
                <a:t>Pinnen</a:t>
              </a:r>
              <a:r>
                <a:rPr lang="fr-FR" sz="1800" b="1" i="0" u="none" strike="noStrike" cap="none" dirty="0">
                  <a:solidFill>
                    <a:srgbClr val="073F80"/>
                  </a:solidFill>
                  <a:latin typeface="Larsseit" pitchFamily="2" charset="77"/>
                  <a:sym typeface="Arial"/>
                </a:rPr>
                <a:t> op </a:t>
              </a:r>
              <a:r>
                <a:rPr lang="fr-FR" sz="1800" b="1" i="0" u="none" strike="noStrike" cap="none" dirty="0" err="1">
                  <a:solidFill>
                    <a:srgbClr val="073F80"/>
                  </a:solidFill>
                  <a:latin typeface="Larsseit" pitchFamily="2" charset="77"/>
                  <a:sym typeface="Arial"/>
                </a:rPr>
                <a:t>kaart</a:t>
              </a:r>
              <a:endParaRPr dirty="0">
                <a:latin typeface="Larsseit" pitchFamily="2" charset="77"/>
              </a:endParaRPr>
            </a:p>
          </p:txBody>
        </p:sp>
        <p:sp>
          <p:nvSpPr>
            <p:cNvPr id="1039" name="Google Shape;1039;p13"/>
            <p:cNvSpPr txBox="1"/>
            <p:nvPr/>
          </p:nvSpPr>
          <p:spPr>
            <a:xfrm>
              <a:off x="3089186" y="4465026"/>
              <a:ext cx="108473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 b="1" i="0" u="none" strike="noStrike" cap="none">
                  <a:solidFill>
                    <a:srgbClr val="073F80"/>
                  </a:solidFill>
                  <a:latin typeface="Larsseit" pitchFamily="2" charset="77"/>
                  <a:sym typeface="Arial"/>
                </a:rPr>
                <a:t>Ideation</a:t>
              </a:r>
              <a:endParaRPr>
                <a:latin typeface="Larsseit" pitchFamily="2" charset="77"/>
              </a:endParaRPr>
            </a:p>
          </p:txBody>
        </p:sp>
        <p:sp>
          <p:nvSpPr>
            <p:cNvPr id="1040" name="Google Shape;1040;p13"/>
            <p:cNvSpPr txBox="1"/>
            <p:nvPr/>
          </p:nvSpPr>
          <p:spPr>
            <a:xfrm>
              <a:off x="4446641" y="4327767"/>
              <a:ext cx="1506012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 b="1" i="0" u="none" strike="noStrike" cap="none" dirty="0">
                  <a:solidFill>
                    <a:srgbClr val="073F80"/>
                  </a:solidFill>
                  <a:latin typeface="Larsseit" pitchFamily="2" charset="77"/>
                  <a:sym typeface="Arial"/>
                </a:rPr>
                <a:t>Burger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 b="1" i="0" u="none" strike="noStrike" cap="none" dirty="0">
                  <a:solidFill>
                    <a:srgbClr val="073F80"/>
                  </a:solidFill>
                  <a:latin typeface="Larsseit" pitchFamily="2" charset="77"/>
                  <a:sym typeface="Arial"/>
                </a:rPr>
                <a:t>budget</a:t>
              </a:r>
              <a:endParaRPr dirty="0">
                <a:latin typeface="Larsseit" pitchFamily="2" charset="77"/>
              </a:endParaRPr>
            </a:p>
          </p:txBody>
        </p:sp>
        <p:sp>
          <p:nvSpPr>
            <p:cNvPr id="1041" name="Google Shape;1041;p13"/>
            <p:cNvSpPr txBox="1"/>
            <p:nvPr/>
          </p:nvSpPr>
          <p:spPr>
            <a:xfrm>
              <a:off x="7398500" y="2567140"/>
              <a:ext cx="145513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 b="1" i="0" u="none" strike="noStrike" cap="none" dirty="0">
                  <a:solidFill>
                    <a:srgbClr val="073F80"/>
                  </a:solidFill>
                  <a:latin typeface="Larsseit" pitchFamily="2" charset="77"/>
                  <a:sym typeface="Arial"/>
                </a:rPr>
                <a:t>Burger </a:t>
              </a:r>
              <a:r>
                <a:rPr lang="fr-FR" sz="1800" b="1" i="0" u="none" strike="noStrike" cap="none" dirty="0" err="1">
                  <a:solidFill>
                    <a:srgbClr val="073F80"/>
                  </a:solidFill>
                  <a:latin typeface="Larsseit" pitchFamily="2" charset="77"/>
                  <a:sym typeface="Arial"/>
                </a:rPr>
                <a:t>voorstel</a:t>
              </a:r>
              <a:endParaRPr dirty="0">
                <a:latin typeface="Larsseit" pitchFamily="2" charset="77"/>
              </a:endParaRPr>
            </a:p>
          </p:txBody>
        </p:sp>
        <p:sp>
          <p:nvSpPr>
            <p:cNvPr id="1042" name="Google Shape;1042;p13"/>
            <p:cNvSpPr txBox="1"/>
            <p:nvPr/>
          </p:nvSpPr>
          <p:spPr>
            <a:xfrm>
              <a:off x="6015815" y="4339637"/>
              <a:ext cx="132878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 b="1" i="0" u="none" strike="noStrike" cap="none">
                  <a:solidFill>
                    <a:srgbClr val="073F80"/>
                  </a:solidFill>
                  <a:latin typeface="Larsseit" pitchFamily="2" charset="77"/>
                  <a:sym typeface="Arial"/>
                </a:rPr>
                <a:t>Online workshops</a:t>
              </a:r>
              <a:endParaRPr>
                <a:latin typeface="Larsseit" pitchFamily="2" charset="77"/>
              </a:endParaRPr>
            </a:p>
          </p:txBody>
        </p:sp>
      </p:grpSp>
      <p:pic>
        <p:nvPicPr>
          <p:cNvPr id="23" name="Picture 15">
            <a:extLst>
              <a:ext uri="{FF2B5EF4-FFF2-40B4-BE49-F238E27FC236}">
                <a16:creationId xmlns:a16="http://schemas.microsoft.com/office/drawing/2014/main" id="{4CC63A91-1151-4C5E-A99D-47434A384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3" y="5620003"/>
            <a:ext cx="1656582" cy="896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9DDFFDF-8C7D-4DF2-BF02-5F3918923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635" y="918345"/>
            <a:ext cx="4481512" cy="829930"/>
          </a:xfrm>
        </p:spPr>
        <p:txBody>
          <a:bodyPr/>
          <a:lstStyle/>
          <a:p>
            <a:r>
              <a:rPr lang="nl-NL" b="1" dirty="0">
                <a:solidFill>
                  <a:srgbClr val="7FBCC9"/>
                </a:solidFill>
                <a:latin typeface="Larsseit"/>
              </a:rPr>
              <a:t>Peilingen</a:t>
            </a:r>
          </a:p>
        </p:txBody>
      </p:sp>
      <p:pic>
        <p:nvPicPr>
          <p:cNvPr id="3" name="Picture 15">
            <a:extLst>
              <a:ext uri="{FF2B5EF4-FFF2-40B4-BE49-F238E27FC236}">
                <a16:creationId xmlns:a16="http://schemas.microsoft.com/office/drawing/2014/main" id="{4A082F44-5838-4082-AB10-8CAC3D1EA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35" y="5524570"/>
            <a:ext cx="1656582" cy="896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8B2F547F-98DC-4046-8814-1C739E25BF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11"/>
          <a:stretch/>
        </p:blipFill>
        <p:spPr>
          <a:xfrm>
            <a:off x="4389624" y="776203"/>
            <a:ext cx="3254049" cy="5421397"/>
          </a:xfrm>
          <a:prstGeom prst="rect">
            <a:avLst/>
          </a:prstGeom>
        </p:spPr>
      </p:pic>
      <p:pic>
        <p:nvPicPr>
          <p:cNvPr id="5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F45D6159-9997-4175-836F-04C1C974D7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27"/>
          <a:stretch/>
        </p:blipFill>
        <p:spPr>
          <a:xfrm>
            <a:off x="8335635" y="786728"/>
            <a:ext cx="3168730" cy="54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74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14"/>
          <p:cNvSpPr txBox="1">
            <a:spLocks noGrp="1"/>
          </p:cNvSpPr>
          <p:nvPr>
            <p:ph type="body" idx="1"/>
          </p:nvPr>
        </p:nvSpPr>
        <p:spPr>
          <a:xfrm>
            <a:off x="839949" y="660485"/>
            <a:ext cx="9088390" cy="701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F80"/>
              </a:buClr>
              <a:buSzPts val="4400"/>
              <a:buNone/>
            </a:pPr>
            <a:r>
              <a:rPr lang="fr-FR" b="1" dirty="0" err="1">
                <a:solidFill>
                  <a:srgbClr val="7FBCC9"/>
                </a:solidFill>
                <a:latin typeface="Larsseit" pitchFamily="2" charset="77"/>
                <a:ea typeface="Arial"/>
                <a:cs typeface="Arial"/>
                <a:sym typeface="Arial"/>
              </a:rPr>
              <a:t>Demoplatform</a:t>
            </a:r>
            <a:r>
              <a:rPr lang="fr-FR" b="1" dirty="0">
                <a:solidFill>
                  <a:srgbClr val="073F80"/>
                </a:solidFill>
                <a:latin typeface="Larsseit" pitchFamily="2" charset="77"/>
                <a:ea typeface="Arial"/>
                <a:cs typeface="Arial"/>
                <a:sym typeface="Arial"/>
              </a:rPr>
              <a:t> </a:t>
            </a:r>
            <a:r>
              <a:rPr lang="fr-FR" b="1" dirty="0">
                <a:solidFill>
                  <a:srgbClr val="063E7F"/>
                </a:solidFill>
                <a:latin typeface="Larsseit" pitchFamily="2" charset="77"/>
                <a:ea typeface="Arial"/>
                <a:cs typeface="Arial"/>
                <a:sym typeface="Arial"/>
              </a:rPr>
              <a:t>Goes</a:t>
            </a:r>
            <a:endParaRPr b="1" dirty="0">
              <a:solidFill>
                <a:srgbClr val="063E7F"/>
              </a:solidFill>
              <a:latin typeface="Larsseit" pitchFamily="2" charset="77"/>
              <a:ea typeface="Arial"/>
              <a:cs typeface="Arial"/>
              <a:sym typeface="Arial"/>
            </a:endParaRPr>
          </a:p>
        </p:txBody>
      </p:sp>
      <p:pic>
        <p:nvPicPr>
          <p:cNvPr id="12" name="Picture 1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06BA7D5-CD74-D640-94CE-564033107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08" y="1882066"/>
            <a:ext cx="5533778" cy="3687461"/>
          </a:xfrm>
          <a:prstGeom prst="rect">
            <a:avLst/>
          </a:prstGeom>
        </p:spPr>
      </p:pic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FFFFEE32-80E0-5341-B479-476651F25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799" y="1882067"/>
            <a:ext cx="5541519" cy="3687460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78AD241D-385A-4D42-9548-A7A271511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3" y="5679803"/>
            <a:ext cx="1656582" cy="896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13355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218</Words>
  <Application>Microsoft Office PowerPoint</Application>
  <PresentationFormat>Breedbeeld</PresentationFormat>
  <Paragraphs>64</Paragraphs>
  <Slides>12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8" baseType="lpstr">
      <vt:lpstr>Calibri Light</vt:lpstr>
      <vt:lpstr>Proxima Nova</vt:lpstr>
      <vt:lpstr>Calibri</vt:lpstr>
      <vt:lpstr>Arial</vt:lpstr>
      <vt:lpstr>Larsseit</vt:lpstr>
      <vt:lpstr>Kantoorthema</vt:lpstr>
      <vt:lpstr>Participatie: het proces </vt:lpstr>
      <vt:lpstr>Huidige stand van zaken: besluitvorming </vt:lpstr>
      <vt:lpstr>Waarom burgerpanel?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Adviesraden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Participatie: het proces</dc:title>
  <dc:creator>Maaike Ottenhof</dc:creator>
  <cp:lastModifiedBy>Marinus Vuijk</cp:lastModifiedBy>
  <cp:revision>5</cp:revision>
  <dcterms:created xsi:type="dcterms:W3CDTF">2020-10-16T14:06:43Z</dcterms:created>
  <dcterms:modified xsi:type="dcterms:W3CDTF">2020-11-02T14:27:39Z</dcterms:modified>
</cp:coreProperties>
</file>